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2" r:id="rId8"/>
    <p:sldId id="264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737" autoAdjust="0"/>
  </p:normalViewPr>
  <p:slideViewPr>
    <p:cSldViewPr snapToGrid="0" snapToObjects="1">
      <p:cViewPr>
        <p:scale>
          <a:sx n="70" d="100"/>
          <a:sy n="70" d="100"/>
        </p:scale>
        <p:origin x="-2144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D5C92-7859-4F52-A86C-39B736F7A7CE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37EEB6-0120-4100-99DE-1116AAC2AAE1}">
      <dgm:prSet/>
      <dgm:spPr/>
      <dgm:t>
        <a:bodyPr/>
        <a:lstStyle/>
        <a:p>
          <a:pPr rtl="0"/>
          <a:r>
            <a:rPr lang="en-US" dirty="0" smtClean="0"/>
            <a:t>Mitigation</a:t>
          </a:r>
          <a:endParaRPr lang="en-US" dirty="0"/>
        </a:p>
      </dgm:t>
    </dgm:pt>
    <dgm:pt modelId="{EDB2706E-B840-404E-8632-37F4614A3886}" type="parTrans" cxnId="{683ABBE2-C6EC-4136-B8D8-94FB15AC4FE5}">
      <dgm:prSet/>
      <dgm:spPr/>
      <dgm:t>
        <a:bodyPr/>
        <a:lstStyle/>
        <a:p>
          <a:endParaRPr lang="en-US"/>
        </a:p>
      </dgm:t>
    </dgm:pt>
    <dgm:pt modelId="{539A36A2-BC1F-471D-830B-D9FDB11984F0}" type="sibTrans" cxnId="{683ABBE2-C6EC-4136-B8D8-94FB15AC4FE5}">
      <dgm:prSet/>
      <dgm:spPr/>
      <dgm:t>
        <a:bodyPr/>
        <a:lstStyle/>
        <a:p>
          <a:endParaRPr lang="en-US"/>
        </a:p>
      </dgm:t>
    </dgm:pt>
    <dgm:pt modelId="{CF7383F8-66E2-4F67-9C4A-CAEDBC7FE2AD}">
      <dgm:prSet/>
      <dgm:spPr/>
      <dgm:t>
        <a:bodyPr/>
        <a:lstStyle/>
        <a:p>
          <a:pPr rtl="0"/>
          <a:r>
            <a:rPr lang="en-US" smtClean="0"/>
            <a:t>Adaptation</a:t>
          </a:r>
          <a:endParaRPr lang="en-US"/>
        </a:p>
      </dgm:t>
    </dgm:pt>
    <dgm:pt modelId="{4A44DE79-9D14-4ECC-810D-F57F88FD6F15}" type="parTrans" cxnId="{72F83AC7-BC19-44F6-942E-A328937258B5}">
      <dgm:prSet/>
      <dgm:spPr/>
      <dgm:t>
        <a:bodyPr/>
        <a:lstStyle/>
        <a:p>
          <a:endParaRPr lang="en-US"/>
        </a:p>
      </dgm:t>
    </dgm:pt>
    <dgm:pt modelId="{30631E99-5AD6-46D0-95E8-BB705619CC28}" type="sibTrans" cxnId="{72F83AC7-BC19-44F6-942E-A328937258B5}">
      <dgm:prSet/>
      <dgm:spPr/>
      <dgm:t>
        <a:bodyPr/>
        <a:lstStyle/>
        <a:p>
          <a:endParaRPr lang="en-US"/>
        </a:p>
      </dgm:t>
    </dgm:pt>
    <dgm:pt modelId="{3214AFDD-7547-4BC9-8F74-BEA69CA70C14}">
      <dgm:prSet/>
      <dgm:spPr/>
      <dgm:t>
        <a:bodyPr/>
        <a:lstStyle/>
        <a:p>
          <a:pPr rtl="0"/>
          <a:r>
            <a:rPr lang="en-US" dirty="0" smtClean="0"/>
            <a:t>Finance</a:t>
          </a:r>
          <a:endParaRPr lang="en-US" dirty="0"/>
        </a:p>
      </dgm:t>
    </dgm:pt>
    <dgm:pt modelId="{76B24B1D-25CF-43E4-9DE7-598E1F8BBCD4}" type="parTrans" cxnId="{199F3339-63BA-4015-959E-378282F45C72}">
      <dgm:prSet/>
      <dgm:spPr/>
      <dgm:t>
        <a:bodyPr/>
        <a:lstStyle/>
        <a:p>
          <a:endParaRPr lang="en-US"/>
        </a:p>
      </dgm:t>
    </dgm:pt>
    <dgm:pt modelId="{9AC63526-8F51-4BEA-AAC6-9EAC4DDA472A}" type="sibTrans" cxnId="{199F3339-63BA-4015-959E-378282F45C72}">
      <dgm:prSet/>
      <dgm:spPr/>
      <dgm:t>
        <a:bodyPr/>
        <a:lstStyle/>
        <a:p>
          <a:endParaRPr lang="en-US"/>
        </a:p>
      </dgm:t>
    </dgm:pt>
    <dgm:pt modelId="{DD0E2972-2683-4A79-92B2-10B48D4F181C}">
      <dgm:prSet/>
      <dgm:spPr/>
      <dgm:t>
        <a:bodyPr/>
        <a:lstStyle/>
        <a:p>
          <a:pPr rtl="0"/>
          <a:r>
            <a:rPr lang="en-US" dirty="0" smtClean="0"/>
            <a:t>Technology Development and Transfer</a:t>
          </a:r>
          <a:endParaRPr lang="en-US" dirty="0"/>
        </a:p>
      </dgm:t>
    </dgm:pt>
    <dgm:pt modelId="{133C3F94-E8F6-4332-A609-E36CEB5CC36C}" type="parTrans" cxnId="{B717844F-D65F-4A8C-B8DA-0853F720C4B9}">
      <dgm:prSet/>
      <dgm:spPr/>
      <dgm:t>
        <a:bodyPr/>
        <a:lstStyle/>
        <a:p>
          <a:endParaRPr lang="en-US"/>
        </a:p>
      </dgm:t>
    </dgm:pt>
    <dgm:pt modelId="{88EED81C-08BE-4A76-BC84-9B5DD642E469}" type="sibTrans" cxnId="{B717844F-D65F-4A8C-B8DA-0853F720C4B9}">
      <dgm:prSet/>
      <dgm:spPr/>
      <dgm:t>
        <a:bodyPr/>
        <a:lstStyle/>
        <a:p>
          <a:endParaRPr lang="en-US"/>
        </a:p>
      </dgm:t>
    </dgm:pt>
    <dgm:pt modelId="{7F6F6892-2DA4-435A-81CF-A9770EA6F1B1}">
      <dgm:prSet/>
      <dgm:spPr/>
      <dgm:t>
        <a:bodyPr/>
        <a:lstStyle/>
        <a:p>
          <a:pPr rtl="0"/>
          <a:r>
            <a:rPr lang="en-US" smtClean="0"/>
            <a:t>Capacity Building</a:t>
          </a:r>
          <a:endParaRPr lang="en-US"/>
        </a:p>
      </dgm:t>
    </dgm:pt>
    <dgm:pt modelId="{6BE8C517-013F-4753-85A8-EA020C03043E}" type="parTrans" cxnId="{F778EF63-32FB-4EDD-A288-87B48024EDB4}">
      <dgm:prSet/>
      <dgm:spPr/>
      <dgm:t>
        <a:bodyPr/>
        <a:lstStyle/>
        <a:p>
          <a:endParaRPr lang="en-US"/>
        </a:p>
      </dgm:t>
    </dgm:pt>
    <dgm:pt modelId="{F400C364-8391-4AF0-AE3B-65A4C3AC729F}" type="sibTrans" cxnId="{F778EF63-32FB-4EDD-A288-87B48024EDB4}">
      <dgm:prSet/>
      <dgm:spPr/>
      <dgm:t>
        <a:bodyPr/>
        <a:lstStyle/>
        <a:p>
          <a:endParaRPr lang="en-US"/>
        </a:p>
      </dgm:t>
    </dgm:pt>
    <dgm:pt modelId="{DE8CC607-880F-4B9B-B403-7E22E0E1BA58}">
      <dgm:prSet/>
      <dgm:spPr>
        <a:solidFill>
          <a:srgbClr val="FFFFCC">
            <a:alpha val="49804"/>
          </a:srgb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Transparency of Support and Actions</a:t>
          </a:r>
          <a:endParaRPr lang="en-US" dirty="0"/>
        </a:p>
      </dgm:t>
    </dgm:pt>
    <dgm:pt modelId="{DE597983-C65E-44FC-A7F1-E55DD3F742A8}" type="parTrans" cxnId="{A83FA7C6-4388-4FA0-8402-4CB29F1A092E}">
      <dgm:prSet/>
      <dgm:spPr/>
      <dgm:t>
        <a:bodyPr/>
        <a:lstStyle/>
        <a:p>
          <a:endParaRPr lang="en-US"/>
        </a:p>
      </dgm:t>
    </dgm:pt>
    <dgm:pt modelId="{711145ED-98FF-4277-B0BC-5C346035F9A0}" type="sibTrans" cxnId="{A83FA7C6-4388-4FA0-8402-4CB29F1A092E}">
      <dgm:prSet/>
      <dgm:spPr/>
      <dgm:t>
        <a:bodyPr/>
        <a:lstStyle/>
        <a:p>
          <a:endParaRPr lang="en-US"/>
        </a:p>
      </dgm:t>
    </dgm:pt>
    <dgm:pt modelId="{21FED503-4244-4A0F-8AD2-790AC9404A6B}" type="pres">
      <dgm:prSet presAssocID="{5A7D5C92-7859-4F52-A86C-39B736F7A7C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6AD3BFC-5CF9-41D7-B741-F45477E702FB}" type="pres">
      <dgm:prSet presAssocID="{6437EEB6-0120-4100-99DE-1116AAC2AAE1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3AD5EE-98A4-4B54-9567-BD04F0048FB3}" type="pres">
      <dgm:prSet presAssocID="{539A36A2-BC1F-471D-830B-D9FDB11984F0}" presName="space" presStyleCnt="0"/>
      <dgm:spPr/>
      <dgm:t>
        <a:bodyPr/>
        <a:lstStyle/>
        <a:p>
          <a:endParaRPr lang="en-GB"/>
        </a:p>
      </dgm:t>
    </dgm:pt>
    <dgm:pt modelId="{CD2B1BE3-5B19-481C-A1B7-846348F24BE2}" type="pres">
      <dgm:prSet presAssocID="{CF7383F8-66E2-4F67-9C4A-CAEDBC7FE2AD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26CAAD-6E02-4DEF-9DCF-122AF740B31F}" type="pres">
      <dgm:prSet presAssocID="{30631E99-5AD6-46D0-95E8-BB705619CC28}" presName="space" presStyleCnt="0"/>
      <dgm:spPr/>
      <dgm:t>
        <a:bodyPr/>
        <a:lstStyle/>
        <a:p>
          <a:endParaRPr lang="en-GB"/>
        </a:p>
      </dgm:t>
    </dgm:pt>
    <dgm:pt modelId="{0A183BFF-EC47-4BC1-8858-05555FCFF4EE}" type="pres">
      <dgm:prSet presAssocID="{3214AFDD-7547-4BC9-8F74-BEA69CA70C14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312523-6878-4674-9A98-065C9D82D1FC}" type="pres">
      <dgm:prSet presAssocID="{9AC63526-8F51-4BEA-AAC6-9EAC4DDA472A}" presName="space" presStyleCnt="0"/>
      <dgm:spPr/>
      <dgm:t>
        <a:bodyPr/>
        <a:lstStyle/>
        <a:p>
          <a:endParaRPr lang="en-GB"/>
        </a:p>
      </dgm:t>
    </dgm:pt>
    <dgm:pt modelId="{1BDC2800-56A9-485D-9656-038D57BBD6B3}" type="pres">
      <dgm:prSet presAssocID="{DD0E2972-2683-4A79-92B2-10B48D4F181C}" presName="Name5" presStyleLbl="vennNode1" presStyleIdx="3" presStyleCnt="6" custLinFactNeighborX="93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AC249C-22C5-47FE-906F-8242ABF823C2}" type="pres">
      <dgm:prSet presAssocID="{88EED81C-08BE-4A76-BC84-9B5DD642E469}" presName="space" presStyleCnt="0"/>
      <dgm:spPr/>
      <dgm:t>
        <a:bodyPr/>
        <a:lstStyle/>
        <a:p>
          <a:endParaRPr lang="en-GB"/>
        </a:p>
      </dgm:t>
    </dgm:pt>
    <dgm:pt modelId="{006777FE-4F59-4FC2-9473-C045F1A9969D}" type="pres">
      <dgm:prSet presAssocID="{7F6F6892-2DA4-435A-81CF-A9770EA6F1B1}" presName="Name5" presStyleLbl="vennNode1" presStyleIdx="4" presStyleCnt="6" custLinFactNeighborY="31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704994-F53F-49C5-A890-6CDF4276CD4F}" type="pres">
      <dgm:prSet presAssocID="{F400C364-8391-4AF0-AE3B-65A4C3AC729F}" presName="space" presStyleCnt="0"/>
      <dgm:spPr/>
      <dgm:t>
        <a:bodyPr/>
        <a:lstStyle/>
        <a:p>
          <a:endParaRPr lang="en-GB"/>
        </a:p>
      </dgm:t>
    </dgm:pt>
    <dgm:pt modelId="{5A9159FD-D7ED-470B-9100-0B168285CA57}" type="pres">
      <dgm:prSet presAssocID="{DE8CC607-880F-4B9B-B403-7E22E0E1BA58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99F3339-63BA-4015-959E-378282F45C72}" srcId="{5A7D5C92-7859-4F52-A86C-39B736F7A7CE}" destId="{3214AFDD-7547-4BC9-8F74-BEA69CA70C14}" srcOrd="2" destOrd="0" parTransId="{76B24B1D-25CF-43E4-9DE7-598E1F8BBCD4}" sibTransId="{9AC63526-8F51-4BEA-AAC6-9EAC4DDA472A}"/>
    <dgm:cxn modelId="{5122F594-D545-DE41-9646-8D0E3EF8A1E1}" type="presOf" srcId="{5A7D5C92-7859-4F52-A86C-39B736F7A7CE}" destId="{21FED503-4244-4A0F-8AD2-790AC9404A6B}" srcOrd="0" destOrd="0" presId="urn:microsoft.com/office/officeart/2005/8/layout/venn3"/>
    <dgm:cxn modelId="{F68F3409-D3F5-3543-8C54-FDA8EF5EA60F}" type="presOf" srcId="{DE8CC607-880F-4B9B-B403-7E22E0E1BA58}" destId="{5A9159FD-D7ED-470B-9100-0B168285CA57}" srcOrd="0" destOrd="0" presId="urn:microsoft.com/office/officeart/2005/8/layout/venn3"/>
    <dgm:cxn modelId="{3BCF6C5B-5D69-5E46-B37E-A609E5D9AE1A}" type="presOf" srcId="{3214AFDD-7547-4BC9-8F74-BEA69CA70C14}" destId="{0A183BFF-EC47-4BC1-8858-05555FCFF4EE}" srcOrd="0" destOrd="0" presId="urn:microsoft.com/office/officeart/2005/8/layout/venn3"/>
    <dgm:cxn modelId="{F778EF63-32FB-4EDD-A288-87B48024EDB4}" srcId="{5A7D5C92-7859-4F52-A86C-39B736F7A7CE}" destId="{7F6F6892-2DA4-435A-81CF-A9770EA6F1B1}" srcOrd="4" destOrd="0" parTransId="{6BE8C517-013F-4753-85A8-EA020C03043E}" sibTransId="{F400C364-8391-4AF0-AE3B-65A4C3AC729F}"/>
    <dgm:cxn modelId="{A83FA7C6-4388-4FA0-8402-4CB29F1A092E}" srcId="{5A7D5C92-7859-4F52-A86C-39B736F7A7CE}" destId="{DE8CC607-880F-4B9B-B403-7E22E0E1BA58}" srcOrd="5" destOrd="0" parTransId="{DE597983-C65E-44FC-A7F1-E55DD3F742A8}" sibTransId="{711145ED-98FF-4277-B0BC-5C346035F9A0}"/>
    <dgm:cxn modelId="{CC48ACF5-713C-7E46-B716-42065D9D0542}" type="presOf" srcId="{6437EEB6-0120-4100-99DE-1116AAC2AAE1}" destId="{96AD3BFC-5CF9-41D7-B741-F45477E702FB}" srcOrd="0" destOrd="0" presId="urn:microsoft.com/office/officeart/2005/8/layout/venn3"/>
    <dgm:cxn modelId="{683ABBE2-C6EC-4136-B8D8-94FB15AC4FE5}" srcId="{5A7D5C92-7859-4F52-A86C-39B736F7A7CE}" destId="{6437EEB6-0120-4100-99DE-1116AAC2AAE1}" srcOrd="0" destOrd="0" parTransId="{EDB2706E-B840-404E-8632-37F4614A3886}" sibTransId="{539A36A2-BC1F-471D-830B-D9FDB11984F0}"/>
    <dgm:cxn modelId="{01D80701-0DBD-514D-8635-F0438C7236EC}" type="presOf" srcId="{7F6F6892-2DA4-435A-81CF-A9770EA6F1B1}" destId="{006777FE-4F59-4FC2-9473-C045F1A9969D}" srcOrd="0" destOrd="0" presId="urn:microsoft.com/office/officeart/2005/8/layout/venn3"/>
    <dgm:cxn modelId="{5863F7BD-DA60-3C4C-A352-A6B5A6ADB163}" type="presOf" srcId="{CF7383F8-66E2-4F67-9C4A-CAEDBC7FE2AD}" destId="{CD2B1BE3-5B19-481C-A1B7-846348F24BE2}" srcOrd="0" destOrd="0" presId="urn:microsoft.com/office/officeart/2005/8/layout/venn3"/>
    <dgm:cxn modelId="{B717844F-D65F-4A8C-B8DA-0853F720C4B9}" srcId="{5A7D5C92-7859-4F52-A86C-39B736F7A7CE}" destId="{DD0E2972-2683-4A79-92B2-10B48D4F181C}" srcOrd="3" destOrd="0" parTransId="{133C3F94-E8F6-4332-A609-E36CEB5CC36C}" sibTransId="{88EED81C-08BE-4A76-BC84-9B5DD642E469}"/>
    <dgm:cxn modelId="{72F83AC7-BC19-44F6-942E-A328937258B5}" srcId="{5A7D5C92-7859-4F52-A86C-39B736F7A7CE}" destId="{CF7383F8-66E2-4F67-9C4A-CAEDBC7FE2AD}" srcOrd="1" destOrd="0" parTransId="{4A44DE79-9D14-4ECC-810D-F57F88FD6F15}" sibTransId="{30631E99-5AD6-46D0-95E8-BB705619CC28}"/>
    <dgm:cxn modelId="{2C9F8D7D-BDB2-1C42-AA9C-B78F0C1A7EF6}" type="presOf" srcId="{DD0E2972-2683-4A79-92B2-10B48D4F181C}" destId="{1BDC2800-56A9-485D-9656-038D57BBD6B3}" srcOrd="0" destOrd="0" presId="urn:microsoft.com/office/officeart/2005/8/layout/venn3"/>
    <dgm:cxn modelId="{BBEC2731-4727-F54F-A5D8-0FB9822C0191}" type="presParOf" srcId="{21FED503-4244-4A0F-8AD2-790AC9404A6B}" destId="{96AD3BFC-5CF9-41D7-B741-F45477E702FB}" srcOrd="0" destOrd="0" presId="urn:microsoft.com/office/officeart/2005/8/layout/venn3"/>
    <dgm:cxn modelId="{4EA74A28-1BD0-B94A-A676-AC504D2F79B4}" type="presParOf" srcId="{21FED503-4244-4A0F-8AD2-790AC9404A6B}" destId="{D93AD5EE-98A4-4B54-9567-BD04F0048FB3}" srcOrd="1" destOrd="0" presId="urn:microsoft.com/office/officeart/2005/8/layout/venn3"/>
    <dgm:cxn modelId="{D6C72F21-5976-CB41-8B29-534C59E7F7BB}" type="presParOf" srcId="{21FED503-4244-4A0F-8AD2-790AC9404A6B}" destId="{CD2B1BE3-5B19-481C-A1B7-846348F24BE2}" srcOrd="2" destOrd="0" presId="urn:microsoft.com/office/officeart/2005/8/layout/venn3"/>
    <dgm:cxn modelId="{B3F1F3A3-6CCE-694A-838C-73E36A4BD17C}" type="presParOf" srcId="{21FED503-4244-4A0F-8AD2-790AC9404A6B}" destId="{0626CAAD-6E02-4DEF-9DCF-122AF740B31F}" srcOrd="3" destOrd="0" presId="urn:microsoft.com/office/officeart/2005/8/layout/venn3"/>
    <dgm:cxn modelId="{B266C73C-53CC-294F-81CE-0D379D3FE6C5}" type="presParOf" srcId="{21FED503-4244-4A0F-8AD2-790AC9404A6B}" destId="{0A183BFF-EC47-4BC1-8858-05555FCFF4EE}" srcOrd="4" destOrd="0" presId="urn:microsoft.com/office/officeart/2005/8/layout/venn3"/>
    <dgm:cxn modelId="{65B9C281-052B-4F49-B765-831FC4EA9939}" type="presParOf" srcId="{21FED503-4244-4A0F-8AD2-790AC9404A6B}" destId="{EC312523-6878-4674-9A98-065C9D82D1FC}" srcOrd="5" destOrd="0" presId="urn:microsoft.com/office/officeart/2005/8/layout/venn3"/>
    <dgm:cxn modelId="{F19314D8-3E46-B944-A272-CAA41A6D2541}" type="presParOf" srcId="{21FED503-4244-4A0F-8AD2-790AC9404A6B}" destId="{1BDC2800-56A9-485D-9656-038D57BBD6B3}" srcOrd="6" destOrd="0" presId="urn:microsoft.com/office/officeart/2005/8/layout/venn3"/>
    <dgm:cxn modelId="{47EAC1A7-695A-3E4D-BE96-B85D302C4F73}" type="presParOf" srcId="{21FED503-4244-4A0F-8AD2-790AC9404A6B}" destId="{B4AC249C-22C5-47FE-906F-8242ABF823C2}" srcOrd="7" destOrd="0" presId="urn:microsoft.com/office/officeart/2005/8/layout/venn3"/>
    <dgm:cxn modelId="{DB55B934-CAC0-084F-A4CA-B9A3C2D03CA8}" type="presParOf" srcId="{21FED503-4244-4A0F-8AD2-790AC9404A6B}" destId="{006777FE-4F59-4FC2-9473-C045F1A9969D}" srcOrd="8" destOrd="0" presId="urn:microsoft.com/office/officeart/2005/8/layout/venn3"/>
    <dgm:cxn modelId="{33B61F0A-B9BC-E34A-88F3-A46E93E56FAB}" type="presParOf" srcId="{21FED503-4244-4A0F-8AD2-790AC9404A6B}" destId="{84704994-F53F-49C5-A890-6CDF4276CD4F}" srcOrd="9" destOrd="0" presId="urn:microsoft.com/office/officeart/2005/8/layout/venn3"/>
    <dgm:cxn modelId="{A5F238F7-B923-F043-8AEA-79B23F00B9C4}" type="presParOf" srcId="{21FED503-4244-4A0F-8AD2-790AC9404A6B}" destId="{5A9159FD-D7ED-470B-9100-0B168285CA57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D3BFC-5CF9-41D7-B741-F45477E702FB}">
      <dsp:nvSpPr>
        <dsp:cNvPr id="0" name=""/>
        <dsp:cNvSpPr/>
      </dsp:nvSpPr>
      <dsp:spPr>
        <a:xfrm>
          <a:off x="1004" y="1440222"/>
          <a:ext cx="1645518" cy="164551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Mitigation</a:t>
          </a:r>
          <a:endParaRPr lang="en-US" sz="1400" kern="1200" dirty="0"/>
        </a:p>
      </dsp:txBody>
      <dsp:txXfrm>
        <a:off x="241985" y="1681203"/>
        <a:ext cx="1163556" cy="1163556"/>
      </dsp:txXfrm>
    </dsp:sp>
    <dsp:sp modelId="{CD2B1BE3-5B19-481C-A1B7-846348F24BE2}">
      <dsp:nvSpPr>
        <dsp:cNvPr id="0" name=""/>
        <dsp:cNvSpPr/>
      </dsp:nvSpPr>
      <dsp:spPr>
        <a:xfrm>
          <a:off x="1317419" y="1440222"/>
          <a:ext cx="1645518" cy="1645518"/>
        </a:xfrm>
        <a:prstGeom prst="ellipse">
          <a:avLst/>
        </a:prstGeom>
        <a:solidFill>
          <a:schemeClr val="accent2">
            <a:alpha val="50000"/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Adaptation</a:t>
          </a:r>
          <a:endParaRPr lang="en-US" sz="1400" kern="1200"/>
        </a:p>
      </dsp:txBody>
      <dsp:txXfrm>
        <a:off x="1558400" y="1681203"/>
        <a:ext cx="1163556" cy="1163556"/>
      </dsp:txXfrm>
    </dsp:sp>
    <dsp:sp modelId="{0A183BFF-EC47-4BC1-8858-05555FCFF4EE}">
      <dsp:nvSpPr>
        <dsp:cNvPr id="0" name=""/>
        <dsp:cNvSpPr/>
      </dsp:nvSpPr>
      <dsp:spPr>
        <a:xfrm>
          <a:off x="2633833" y="1440222"/>
          <a:ext cx="1645518" cy="1645518"/>
        </a:xfrm>
        <a:prstGeom prst="ellipse">
          <a:avLst/>
        </a:prstGeom>
        <a:solidFill>
          <a:schemeClr val="accent2">
            <a:alpha val="50000"/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Finance</a:t>
          </a:r>
          <a:endParaRPr lang="en-US" sz="1400" kern="1200" dirty="0"/>
        </a:p>
      </dsp:txBody>
      <dsp:txXfrm>
        <a:off x="2874814" y="1681203"/>
        <a:ext cx="1163556" cy="1163556"/>
      </dsp:txXfrm>
    </dsp:sp>
    <dsp:sp modelId="{1BDC2800-56A9-485D-9656-038D57BBD6B3}">
      <dsp:nvSpPr>
        <dsp:cNvPr id="0" name=""/>
        <dsp:cNvSpPr/>
      </dsp:nvSpPr>
      <dsp:spPr>
        <a:xfrm>
          <a:off x="3981154" y="1440222"/>
          <a:ext cx="1645518" cy="1645518"/>
        </a:xfrm>
        <a:prstGeom prst="ellipse">
          <a:avLst/>
        </a:prstGeom>
        <a:solidFill>
          <a:schemeClr val="accent2">
            <a:alpha val="50000"/>
            <a:hueOff val="2808912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Technology Development and Transfer</a:t>
          </a:r>
          <a:endParaRPr lang="en-US" sz="1400" kern="1200" dirty="0"/>
        </a:p>
      </dsp:txBody>
      <dsp:txXfrm>
        <a:off x="4222135" y="1681203"/>
        <a:ext cx="1163556" cy="1163556"/>
      </dsp:txXfrm>
    </dsp:sp>
    <dsp:sp modelId="{006777FE-4F59-4FC2-9473-C045F1A9969D}">
      <dsp:nvSpPr>
        <dsp:cNvPr id="0" name=""/>
        <dsp:cNvSpPr/>
      </dsp:nvSpPr>
      <dsp:spPr>
        <a:xfrm>
          <a:off x="5266662" y="1491694"/>
          <a:ext cx="1645518" cy="1645518"/>
        </a:xfrm>
        <a:prstGeom prst="ellipse">
          <a:avLst/>
        </a:prstGeom>
        <a:solidFill>
          <a:schemeClr val="accent2">
            <a:alpha val="50000"/>
            <a:hueOff val="3745216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Capacity Building</a:t>
          </a:r>
          <a:endParaRPr lang="en-US" sz="1400" kern="1200"/>
        </a:p>
      </dsp:txBody>
      <dsp:txXfrm>
        <a:off x="5507643" y="1732675"/>
        <a:ext cx="1163556" cy="1163556"/>
      </dsp:txXfrm>
    </dsp:sp>
    <dsp:sp modelId="{5A9159FD-D7ED-470B-9100-0B168285CA57}">
      <dsp:nvSpPr>
        <dsp:cNvPr id="0" name=""/>
        <dsp:cNvSpPr/>
      </dsp:nvSpPr>
      <dsp:spPr>
        <a:xfrm>
          <a:off x="6583077" y="1440222"/>
          <a:ext cx="1645518" cy="1645518"/>
        </a:xfrm>
        <a:prstGeom prst="ellipse">
          <a:avLst/>
        </a:prstGeom>
        <a:solidFill>
          <a:srgbClr val="FFFFCC">
            <a:alpha val="49804"/>
          </a:srgb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58" tIns="17780" rIns="9055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Transparency of Support and Actions</a:t>
          </a:r>
          <a:endParaRPr lang="en-US" sz="1400" kern="1200" dirty="0"/>
        </a:p>
      </dsp:txBody>
      <dsp:txXfrm>
        <a:off x="6824058" y="1681203"/>
        <a:ext cx="1163556" cy="1163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1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4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4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3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2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1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21252-4EEC-9942-96E4-DB9DB7634F2D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5F72-0FE0-6A45-921C-91E081C1C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4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ENJEUX DE LA COP21, FORMES DE L’ACCORD, PLACE DES CPDN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6049"/>
            <a:ext cx="5912470" cy="161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23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FORMES DE L”ACCORD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4173850" cy="4708525"/>
          </a:xfrm>
        </p:spPr>
        <p:txBody>
          <a:bodyPr>
            <a:normAutofit fontScale="40000" lnSpcReduction="20000"/>
          </a:bodyPr>
          <a:lstStyle/>
          <a:p>
            <a:r>
              <a:rPr lang="en-US" sz="5100" dirty="0" smtClean="0"/>
              <a:t>Instrument </a:t>
            </a:r>
            <a:r>
              <a:rPr lang="en-US" sz="5100" dirty="0" err="1" smtClean="0"/>
              <a:t>juridique</a:t>
            </a:r>
            <a:r>
              <a:rPr lang="en-US" dirty="0" smtClean="0"/>
              <a:t>		</a:t>
            </a:r>
          </a:p>
          <a:p>
            <a:pPr lvl="1"/>
            <a:r>
              <a:rPr lang="en-US" sz="4200" dirty="0" smtClean="0"/>
              <a:t>Encourage la </a:t>
            </a:r>
            <a:r>
              <a:rPr lang="en-US" sz="4200" dirty="0" err="1"/>
              <a:t>sécurité</a:t>
            </a:r>
            <a:r>
              <a:rPr lang="en-US" sz="4200" dirty="0"/>
              <a:t> </a:t>
            </a:r>
            <a:r>
              <a:rPr lang="en-US" sz="4200" dirty="0" err="1"/>
              <a:t>juridique</a:t>
            </a:r>
            <a:r>
              <a:rPr lang="en-US" sz="4200" dirty="0"/>
              <a:t> et la </a:t>
            </a:r>
            <a:r>
              <a:rPr lang="en-US" sz="4200" dirty="0" err="1"/>
              <a:t>règle</a:t>
            </a:r>
            <a:r>
              <a:rPr lang="en-US" sz="4200" dirty="0"/>
              <a:t> de </a:t>
            </a:r>
            <a:r>
              <a:rPr lang="en-US" sz="4200" dirty="0" err="1"/>
              <a:t>droit</a:t>
            </a:r>
            <a:r>
              <a:rPr lang="en-US" sz="4200" dirty="0"/>
              <a:t> </a:t>
            </a:r>
            <a:r>
              <a:rPr lang="en-US" sz="4200" dirty="0" err="1"/>
              <a:t>parmi</a:t>
            </a:r>
            <a:r>
              <a:rPr lang="en-US" sz="4200" dirty="0"/>
              <a:t> les </a:t>
            </a:r>
            <a:r>
              <a:rPr lang="en-US" sz="4200" dirty="0" smtClean="0"/>
              <a:t>nations</a:t>
            </a:r>
            <a:r>
              <a:rPr lang="en-US" sz="4200" dirty="0"/>
              <a:t>		</a:t>
            </a:r>
            <a:endParaRPr lang="en-US" sz="4200" dirty="0" smtClean="0"/>
          </a:p>
          <a:p>
            <a:pPr lvl="1"/>
            <a:r>
              <a:rPr lang="en-US" sz="4200" dirty="0" err="1"/>
              <a:t>Négociation</a:t>
            </a:r>
            <a:r>
              <a:rPr lang="en-US" sz="4200" dirty="0"/>
              <a:t> </a:t>
            </a:r>
            <a:r>
              <a:rPr lang="en-US" sz="4200" dirty="0" smtClean="0"/>
              <a:t>et </a:t>
            </a:r>
            <a:r>
              <a:rPr lang="en-US" sz="4200" dirty="0" err="1"/>
              <a:t>préparation</a:t>
            </a:r>
            <a:r>
              <a:rPr lang="en-US" sz="4200" dirty="0"/>
              <a:t> </a:t>
            </a:r>
            <a:r>
              <a:rPr lang="en-US" sz="4200" dirty="0" smtClean="0"/>
              <a:t>du </a:t>
            </a:r>
            <a:r>
              <a:rPr lang="en-US" sz="4200" dirty="0" err="1" smtClean="0"/>
              <a:t>processus</a:t>
            </a:r>
            <a:r>
              <a:rPr lang="en-US" sz="4200" dirty="0" smtClean="0"/>
              <a:t> </a:t>
            </a:r>
            <a:r>
              <a:rPr lang="en-US" sz="4200" dirty="0"/>
              <a:t>plus </a:t>
            </a:r>
            <a:r>
              <a:rPr lang="en-US" sz="4200" dirty="0" err="1"/>
              <a:t>approfondie</a:t>
            </a:r>
            <a:r>
              <a:rPr lang="en-US" sz="4200" dirty="0"/>
              <a:t> = buy-in </a:t>
            </a:r>
            <a:r>
              <a:rPr lang="en-US" sz="4200" dirty="0" err="1"/>
              <a:t>politique</a:t>
            </a:r>
            <a:r>
              <a:rPr lang="en-US" sz="4200" dirty="0"/>
              <a:t> </a:t>
            </a:r>
            <a:r>
              <a:rPr lang="en-US" sz="4200" dirty="0" err="1"/>
              <a:t>résultant</a:t>
            </a:r>
            <a:r>
              <a:rPr lang="en-US" sz="4200" dirty="0"/>
              <a:t> en </a:t>
            </a:r>
            <a:r>
              <a:rPr lang="en-US" sz="4200" dirty="0" err="1"/>
              <a:t>une</a:t>
            </a:r>
            <a:r>
              <a:rPr lang="en-US" sz="4200" dirty="0"/>
              <a:t> </a:t>
            </a:r>
            <a:r>
              <a:rPr lang="en-US" sz="4200" dirty="0" err="1"/>
              <a:t>meilleure</a:t>
            </a:r>
            <a:r>
              <a:rPr lang="en-US" sz="4200" dirty="0"/>
              <a:t> </a:t>
            </a:r>
            <a:r>
              <a:rPr lang="en-US" sz="4200" dirty="0" err="1"/>
              <a:t>mise</a:t>
            </a:r>
            <a:r>
              <a:rPr lang="en-US" sz="4200" dirty="0"/>
              <a:t> en </a:t>
            </a:r>
            <a:r>
              <a:rPr lang="en-US" sz="4200" dirty="0" err="1"/>
              <a:t>œuvre</a:t>
            </a:r>
            <a:r>
              <a:rPr lang="en-US" sz="4200" dirty="0"/>
              <a:t> et </a:t>
            </a:r>
            <a:r>
              <a:rPr lang="en-US" sz="4200" dirty="0" smtClean="0"/>
              <a:t>respect (Les </a:t>
            </a:r>
            <a:r>
              <a:rPr lang="en-US" sz="4200" dirty="0"/>
              <a:t>engagements </a:t>
            </a:r>
            <a:r>
              <a:rPr lang="en-US" sz="4200" dirty="0" err="1"/>
              <a:t>sont</a:t>
            </a:r>
            <a:r>
              <a:rPr lang="en-US" sz="4200" dirty="0"/>
              <a:t> </a:t>
            </a:r>
            <a:r>
              <a:rPr lang="en-US" sz="4200" dirty="0" err="1"/>
              <a:t>pris</a:t>
            </a:r>
            <a:r>
              <a:rPr lang="en-US" sz="4200" dirty="0"/>
              <a:t> plus au </a:t>
            </a:r>
            <a:r>
              <a:rPr lang="en-US" sz="4200" dirty="0" err="1" smtClean="0"/>
              <a:t>sérieux</a:t>
            </a:r>
            <a:r>
              <a:rPr lang="en-US" sz="4200" dirty="0" smtClean="0"/>
              <a:t>)</a:t>
            </a:r>
            <a:r>
              <a:rPr lang="en-US" sz="4200" dirty="0"/>
              <a:t>	</a:t>
            </a:r>
            <a:endParaRPr lang="en-US" sz="4200" dirty="0" smtClean="0"/>
          </a:p>
          <a:p>
            <a:pPr lvl="1"/>
            <a:r>
              <a:rPr lang="en-US" sz="4200" dirty="0"/>
              <a:t>Les </a:t>
            </a:r>
            <a:r>
              <a:rPr lang="en-US" sz="4200" dirty="0" err="1"/>
              <a:t>juridictions</a:t>
            </a:r>
            <a:r>
              <a:rPr lang="en-US" sz="4200" dirty="0"/>
              <a:t> </a:t>
            </a:r>
            <a:r>
              <a:rPr lang="en-US" sz="4200" dirty="0" err="1"/>
              <a:t>nationales</a:t>
            </a:r>
            <a:r>
              <a:rPr lang="en-US" sz="4200" dirty="0"/>
              <a:t> </a:t>
            </a:r>
            <a:r>
              <a:rPr lang="en-US" sz="4200" dirty="0" err="1"/>
              <a:t>sont</a:t>
            </a:r>
            <a:r>
              <a:rPr lang="en-US" sz="4200" dirty="0"/>
              <a:t> plus </a:t>
            </a:r>
            <a:r>
              <a:rPr lang="en-US" sz="4200" dirty="0" err="1"/>
              <a:t>susceptibles</a:t>
            </a:r>
            <a:r>
              <a:rPr lang="en-US" sz="4200" dirty="0"/>
              <a:t> </a:t>
            </a:r>
            <a:r>
              <a:rPr lang="en-US" sz="4200" dirty="0" err="1"/>
              <a:t>d'appliquer</a:t>
            </a:r>
            <a:r>
              <a:rPr lang="en-US" sz="4200" dirty="0"/>
              <a:t> des dispositions </a:t>
            </a:r>
            <a:r>
              <a:rPr lang="en-US" sz="4200" dirty="0" err="1"/>
              <a:t>juridiquement</a:t>
            </a:r>
            <a:r>
              <a:rPr lang="en-US" sz="4200" dirty="0"/>
              <a:t> </a:t>
            </a:r>
            <a:r>
              <a:rPr lang="en-US" sz="4200" dirty="0" err="1" smtClean="0"/>
              <a:t>contraignantes</a:t>
            </a:r>
            <a:endParaRPr lang="en-US" sz="4200" dirty="0" smtClean="0"/>
          </a:p>
          <a:p>
            <a:pPr lvl="1"/>
            <a:r>
              <a:rPr lang="en-US" sz="4200" dirty="0" err="1"/>
              <a:t>Responsabilité</a:t>
            </a:r>
            <a:r>
              <a:rPr lang="en-US" sz="4200" dirty="0"/>
              <a:t> </a:t>
            </a:r>
            <a:r>
              <a:rPr lang="en-US" sz="4200" dirty="0" err="1"/>
              <a:t>envers</a:t>
            </a:r>
            <a:r>
              <a:rPr lang="en-US" sz="4200" dirty="0"/>
              <a:t> la </a:t>
            </a:r>
            <a:r>
              <a:rPr lang="en-US" sz="4200" dirty="0" err="1"/>
              <a:t>société</a:t>
            </a:r>
            <a:r>
              <a:rPr lang="en-US" sz="4200" dirty="0"/>
              <a:t> </a:t>
            </a:r>
            <a:r>
              <a:rPr lang="en-US" sz="4200" dirty="0" err="1" smtClean="0"/>
              <a:t>civile</a:t>
            </a:r>
            <a:endParaRPr lang="en-US" sz="4200" dirty="0" smtClean="0"/>
          </a:p>
          <a:p>
            <a:pPr lvl="1"/>
            <a:r>
              <a:rPr lang="en-US" sz="4200" dirty="0" smtClean="0"/>
              <a:t>Plus important</a:t>
            </a:r>
          </a:p>
          <a:p>
            <a:pPr lvl="1"/>
            <a:r>
              <a:rPr lang="en-US" sz="4200" dirty="0" smtClean="0"/>
              <a:t>“</a:t>
            </a:r>
            <a:r>
              <a:rPr lang="en-US" sz="4200" dirty="0" err="1" smtClean="0"/>
              <a:t>Limité</a:t>
            </a:r>
            <a:r>
              <a:rPr lang="en-US" sz="4200" dirty="0" smtClean="0"/>
              <a:t> et lent”</a:t>
            </a:r>
            <a:endParaRPr lang="en-US" sz="4200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31050" y="1417638"/>
            <a:ext cx="35778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Décisions</a:t>
            </a:r>
            <a:r>
              <a:rPr lang="en-US" sz="2400" dirty="0" smtClean="0"/>
              <a:t> de la COP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Parties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Flexible et </a:t>
            </a:r>
            <a:r>
              <a:rPr lang="en-US" sz="2000" dirty="0" err="1"/>
              <a:t>rapide</a:t>
            </a:r>
            <a:r>
              <a:rPr lang="en-US" sz="2000" dirty="0"/>
              <a:t> avec </a:t>
            </a:r>
            <a:r>
              <a:rPr lang="en-US" sz="2000" dirty="0" err="1"/>
              <a:t>ingérence</a:t>
            </a:r>
            <a:r>
              <a:rPr lang="en-US" sz="2000" dirty="0"/>
              <a:t> </a:t>
            </a:r>
            <a:r>
              <a:rPr lang="en-US" sz="2000" dirty="0" err="1"/>
              <a:t>extérieure</a:t>
            </a:r>
            <a:r>
              <a:rPr lang="en-US" sz="2000" dirty="0"/>
              <a:t> </a:t>
            </a:r>
            <a:r>
              <a:rPr lang="en-US" sz="2000" dirty="0" err="1" smtClean="0"/>
              <a:t>limitée</a:t>
            </a:r>
            <a:endParaRPr lang="en-US" sz="2000" dirty="0" smtClean="0"/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Parties </a:t>
            </a:r>
            <a:r>
              <a:rPr lang="en-US" sz="2000" dirty="0" err="1" smtClean="0"/>
              <a:t>acceptent</a:t>
            </a:r>
            <a:r>
              <a:rPr lang="en-US" sz="2000" dirty="0" smtClean="0"/>
              <a:t> engagements plus </a:t>
            </a:r>
            <a:r>
              <a:rPr lang="en-US" sz="2000" dirty="0" err="1" smtClean="0"/>
              <a:t>ambitieux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moins</a:t>
            </a:r>
            <a:r>
              <a:rPr lang="en-US" sz="2000" dirty="0" smtClean="0"/>
              <a:t> </a:t>
            </a:r>
            <a:r>
              <a:rPr lang="en-US" sz="2000" dirty="0" err="1" smtClean="0"/>
              <a:t>contraignants</a:t>
            </a:r>
            <a:endParaRPr lang="en-US" sz="2000" dirty="0" smtClean="0"/>
          </a:p>
          <a:p>
            <a:pPr marL="742950" lvl="1" indent="-285750">
              <a:buFontTx/>
              <a:buChar char="-"/>
            </a:pPr>
            <a:r>
              <a:rPr lang="en-US" sz="2000" dirty="0" err="1" smtClean="0"/>
              <a:t>Révision</a:t>
            </a:r>
            <a:r>
              <a:rPr lang="en-US" sz="2000" dirty="0" smtClean="0"/>
              <a:t> plus facile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Non </a:t>
            </a:r>
            <a:r>
              <a:rPr lang="en-US" sz="2000" dirty="0" err="1" smtClean="0"/>
              <a:t>contraignant</a:t>
            </a:r>
            <a:endParaRPr lang="en-US" sz="2000" dirty="0" smtClean="0"/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“Big and easy”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6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FORMES DE L”ACCORD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Traité</a:t>
            </a:r>
            <a:r>
              <a:rPr lang="en-US" dirty="0" smtClean="0"/>
              <a:t> international </a:t>
            </a:r>
            <a:r>
              <a:rPr lang="en-US" dirty="0" err="1" smtClean="0"/>
              <a:t>contraignant</a:t>
            </a:r>
            <a:endParaRPr lang="en-US" dirty="0" smtClean="0"/>
          </a:p>
          <a:p>
            <a:pPr lvl="1"/>
            <a:r>
              <a:rPr lang="en-US" dirty="0"/>
              <a:t>Adoption et ratification</a:t>
            </a:r>
          </a:p>
          <a:p>
            <a:pPr lvl="1"/>
            <a:r>
              <a:rPr lang="en-US" dirty="0" err="1"/>
              <a:t>Protocole</a:t>
            </a:r>
            <a:r>
              <a:rPr lang="en-US" dirty="0"/>
              <a:t>: Art.17 para.2 CCNUCC: </a:t>
            </a:r>
            <a:r>
              <a:rPr lang="en-US" dirty="0" smtClean="0"/>
              <a:t>“ Le </a:t>
            </a:r>
            <a:r>
              <a:rPr lang="en-US" dirty="0" err="1"/>
              <a:t>texte</a:t>
            </a:r>
            <a:r>
              <a:rPr lang="en-US" dirty="0"/>
              <a:t> de tout </a:t>
            </a:r>
            <a:r>
              <a:rPr lang="en-US" dirty="0" err="1"/>
              <a:t>protocole</a:t>
            </a:r>
            <a:r>
              <a:rPr lang="en-US" dirty="0"/>
              <a:t> </a:t>
            </a:r>
            <a:r>
              <a:rPr lang="en-US" dirty="0" err="1"/>
              <a:t>proposé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communiqué aux Parties par le </a:t>
            </a:r>
            <a:r>
              <a:rPr lang="en-US" dirty="0" err="1"/>
              <a:t>secrétariat</a:t>
            </a:r>
            <a:r>
              <a:rPr lang="en-US" dirty="0"/>
              <a:t> six </a:t>
            </a:r>
            <a:r>
              <a:rPr lang="en-US" dirty="0" err="1"/>
              <a:t>mois</a:t>
            </a:r>
            <a:r>
              <a:rPr lang="en-US" dirty="0"/>
              <a:t> au </a:t>
            </a: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avant</a:t>
            </a:r>
            <a:r>
              <a:rPr lang="en-US" dirty="0"/>
              <a:t> la session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r>
              <a:rPr lang="en-US" dirty="0" err="1"/>
              <a:t>Toutefois</a:t>
            </a:r>
            <a:r>
              <a:rPr lang="en-US" dirty="0"/>
              <a:t>, en </a:t>
            </a:r>
            <a:r>
              <a:rPr lang="en-US" dirty="0" err="1"/>
              <a:t>droit</a:t>
            </a:r>
            <a:r>
              <a:rPr lang="en-US" dirty="0"/>
              <a:t> international </a:t>
            </a:r>
            <a:r>
              <a:rPr lang="en-US" dirty="0" smtClean="0"/>
              <a:t>public, les </a:t>
            </a:r>
            <a:r>
              <a:rPr lang="en-US" dirty="0" err="1"/>
              <a:t>erreurs</a:t>
            </a:r>
            <a:r>
              <a:rPr lang="en-US" dirty="0"/>
              <a:t> de </a:t>
            </a:r>
            <a:r>
              <a:rPr lang="en-US" dirty="0" err="1"/>
              <a:t>procédure</a:t>
            </a:r>
            <a:r>
              <a:rPr lang="en-US" dirty="0"/>
              <a:t>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corrigées</a:t>
            </a:r>
            <a:r>
              <a:rPr lang="en-US" dirty="0"/>
              <a:t> par les Parties </a:t>
            </a:r>
            <a:r>
              <a:rPr lang="en-US" dirty="0" smtClean="0"/>
              <a:t>en </a:t>
            </a:r>
            <a:r>
              <a:rPr lang="en-US" dirty="0" err="1" smtClean="0"/>
              <a:t>atteignant</a:t>
            </a:r>
            <a:r>
              <a:rPr lang="en-US" dirty="0" smtClean="0"/>
              <a:t> </a:t>
            </a:r>
            <a:r>
              <a:rPr lang="en-US" dirty="0"/>
              <a:t>un accord de fond.</a:t>
            </a:r>
          </a:p>
          <a:p>
            <a:pPr lvl="1"/>
            <a:r>
              <a:rPr lang="en-US" dirty="0"/>
              <a:t>Un </a:t>
            </a:r>
            <a:r>
              <a:rPr lang="en-US" dirty="0" err="1"/>
              <a:t>autre</a:t>
            </a:r>
            <a:r>
              <a:rPr lang="en-US" dirty="0"/>
              <a:t> instrument </a:t>
            </a:r>
            <a:r>
              <a:rPr lang="en-US" dirty="0" err="1"/>
              <a:t>juridique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Aucune</a:t>
            </a:r>
            <a:r>
              <a:rPr lang="en-US" dirty="0"/>
              <a:t> </a:t>
            </a:r>
            <a:r>
              <a:rPr lang="en-US" dirty="0" err="1"/>
              <a:t>garantie</a:t>
            </a:r>
            <a:r>
              <a:rPr lang="en-US" dirty="0"/>
              <a:t> de </a:t>
            </a:r>
            <a:r>
              <a:rPr lang="en-US" dirty="0" err="1"/>
              <a:t>succès</a:t>
            </a:r>
            <a:endParaRPr lang="en-US" dirty="0"/>
          </a:p>
          <a:p>
            <a:pPr lvl="1"/>
            <a:r>
              <a:rPr lang="en-US" dirty="0" smtClean="0"/>
              <a:t>Le </a:t>
            </a:r>
            <a:r>
              <a:rPr lang="en-US" dirty="0" err="1" smtClean="0"/>
              <a:t>contenu</a:t>
            </a:r>
            <a:r>
              <a:rPr lang="en-US" dirty="0" smtClean="0"/>
              <a:t> (et language </a:t>
            </a:r>
            <a:r>
              <a:rPr lang="en-US" dirty="0" err="1" smtClean="0"/>
              <a:t>utilisé</a:t>
            </a:r>
            <a:r>
              <a:rPr lang="en-US" dirty="0" smtClean="0"/>
              <a:t>)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importants</a:t>
            </a:r>
            <a:r>
              <a:rPr lang="en-US" dirty="0" smtClean="0"/>
              <a:t>!</a:t>
            </a:r>
          </a:p>
          <a:p>
            <a:r>
              <a:rPr lang="en-US" dirty="0" smtClean="0"/>
              <a:t>Régime du </a:t>
            </a:r>
            <a:r>
              <a:rPr lang="en-US" dirty="0" err="1" smtClean="0"/>
              <a:t>contrôle</a:t>
            </a:r>
            <a:r>
              <a:rPr lang="en-US" dirty="0" smtClean="0"/>
              <a:t> du respect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3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Question </a:t>
            </a:r>
            <a:r>
              <a:rPr lang="en-US" dirty="0" err="1" smtClean="0"/>
              <a:t>clé</a:t>
            </a:r>
            <a:r>
              <a:rPr lang="en-US" dirty="0" smtClean="0"/>
              <a:t>: force </a:t>
            </a:r>
            <a:r>
              <a:rPr lang="en-US" dirty="0" err="1" smtClean="0"/>
              <a:t>juridique</a:t>
            </a:r>
            <a:r>
              <a:rPr lang="en-US" dirty="0" smtClean="0"/>
              <a:t> des CPDN et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r>
              <a:rPr lang="en-US" dirty="0" smtClean="0"/>
              <a:t> (international </a:t>
            </a:r>
            <a:r>
              <a:rPr lang="en-US" dirty="0" err="1" smtClean="0"/>
              <a:t>ou</a:t>
            </a:r>
            <a:r>
              <a:rPr lang="en-US" dirty="0" smtClean="0"/>
              <a:t> national)</a:t>
            </a:r>
          </a:p>
          <a:p>
            <a:r>
              <a:rPr lang="en-US" dirty="0" err="1" smtClean="0"/>
              <a:t>Réponses</a:t>
            </a:r>
            <a:r>
              <a:rPr lang="en-US" dirty="0" smtClean="0"/>
              <a:t> </a:t>
            </a:r>
            <a:r>
              <a:rPr lang="en-US" dirty="0" err="1"/>
              <a:t>varient</a:t>
            </a:r>
            <a:r>
              <a:rPr lang="en-US" dirty="0"/>
              <a:t> </a:t>
            </a:r>
            <a:r>
              <a:rPr lang="en-US" dirty="0" err="1" smtClean="0"/>
              <a:t>suivant</a:t>
            </a:r>
            <a:r>
              <a:rPr lang="en-US" dirty="0" smtClean="0"/>
              <a:t> </a:t>
            </a:r>
            <a:r>
              <a:rPr lang="en-US" dirty="0" err="1" smtClean="0"/>
              <a:t>manière</a:t>
            </a:r>
            <a:r>
              <a:rPr lang="en-US" dirty="0" smtClean="0"/>
              <a:t> </a:t>
            </a:r>
            <a:r>
              <a:rPr lang="en-US" dirty="0" err="1" smtClean="0"/>
              <a:t>d'envisager</a:t>
            </a:r>
            <a:r>
              <a:rPr lang="en-US" dirty="0" smtClean="0"/>
              <a:t> </a:t>
            </a:r>
            <a:r>
              <a:rPr lang="en-US" dirty="0"/>
              <a:t>le concept </a:t>
            </a:r>
            <a:r>
              <a:rPr lang="en-US" dirty="0" smtClean="0"/>
              <a:t>des CPDN </a:t>
            </a:r>
            <a:r>
              <a:rPr lang="en-US" dirty="0"/>
              <a:t>(one-off </a:t>
            </a:r>
            <a:r>
              <a:rPr lang="en-US" dirty="0" err="1"/>
              <a:t>jusqu'en</a:t>
            </a:r>
            <a:r>
              <a:rPr lang="en-US" dirty="0"/>
              <a:t> 2030? </a:t>
            </a:r>
            <a:r>
              <a:rPr lang="en-US" dirty="0" err="1" smtClean="0"/>
              <a:t>ou</a:t>
            </a:r>
            <a:r>
              <a:rPr lang="en-US" dirty="0" smtClean="0"/>
              <a:t> cycles </a:t>
            </a:r>
            <a:r>
              <a:rPr lang="en-US" dirty="0" err="1" smtClean="0"/>
              <a:t>futurs</a:t>
            </a:r>
            <a:r>
              <a:rPr lang="en-US" dirty="0" smtClean="0"/>
              <a:t>) </a:t>
            </a:r>
            <a:r>
              <a:rPr lang="en-US" dirty="0"/>
              <a:t>et </a:t>
            </a:r>
            <a:r>
              <a:rPr lang="en-US" dirty="0" smtClean="0"/>
              <a:t>la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juridique</a:t>
            </a:r>
            <a:r>
              <a:rPr lang="en-US" dirty="0"/>
              <a:t> de </a:t>
            </a:r>
            <a:r>
              <a:rPr lang="en-US" dirty="0" err="1"/>
              <a:t>l'Accord</a:t>
            </a:r>
            <a:r>
              <a:rPr lang="en-US" dirty="0"/>
              <a:t> de </a:t>
            </a:r>
            <a:r>
              <a:rPr lang="en-US" dirty="0" smtClean="0"/>
              <a:t>Paris</a:t>
            </a:r>
          </a:p>
          <a:p>
            <a:r>
              <a:rPr lang="en-US" dirty="0"/>
              <a:t>De la </a:t>
            </a:r>
            <a:r>
              <a:rPr lang="en-US" dirty="0" err="1"/>
              <a:t>théorie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réalité</a:t>
            </a:r>
            <a:r>
              <a:rPr lang="en-US" dirty="0"/>
              <a:t>: </a:t>
            </a:r>
            <a:r>
              <a:rPr lang="en-US" dirty="0" err="1"/>
              <a:t>nécessité</a:t>
            </a:r>
            <a:r>
              <a:rPr lang="en-US" dirty="0"/>
              <a:t> de </a:t>
            </a:r>
            <a:r>
              <a:rPr lang="en-US" dirty="0" err="1"/>
              <a:t>prendre</a:t>
            </a:r>
            <a:r>
              <a:rPr lang="en-US" dirty="0"/>
              <a:t> en </a:t>
            </a:r>
            <a:r>
              <a:rPr lang="en-US" dirty="0" err="1"/>
              <a:t>considération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acceptable </a:t>
            </a:r>
            <a:r>
              <a:rPr lang="en-US" dirty="0" smtClean="0"/>
              <a:t>pour les </a:t>
            </a:r>
            <a:r>
              <a:rPr lang="en-US" dirty="0"/>
              <a:t>Parties et </a:t>
            </a:r>
            <a:r>
              <a:rPr lang="en-US" dirty="0" err="1"/>
              <a:t>ce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réalisable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Paris, en tenant </a:t>
            </a:r>
            <a:r>
              <a:rPr lang="en-US" dirty="0" err="1"/>
              <a:t>compte</a:t>
            </a:r>
            <a:r>
              <a:rPr lang="en-US" dirty="0"/>
              <a:t> des interactions entre </a:t>
            </a:r>
            <a:r>
              <a:rPr lang="en-US" dirty="0" err="1"/>
              <a:t>tous</a:t>
            </a:r>
            <a:r>
              <a:rPr lang="en-US" dirty="0"/>
              <a:t> les aspects </a:t>
            </a:r>
            <a:r>
              <a:rPr lang="en-US" dirty="0" err="1"/>
              <a:t>juridiques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69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Protocole</a:t>
            </a:r>
            <a:endParaRPr lang="en-US" dirty="0" smtClean="0"/>
          </a:p>
          <a:p>
            <a:pPr lvl="1"/>
            <a:r>
              <a:rPr lang="en-US" dirty="0" smtClean="0"/>
              <a:t>Avec contributions </a:t>
            </a:r>
            <a:r>
              <a:rPr lang="en-US" dirty="0" err="1" smtClean="0"/>
              <a:t>incluses</a:t>
            </a:r>
            <a:endParaRPr lang="en-US" dirty="0" smtClean="0"/>
          </a:p>
          <a:p>
            <a:pPr lvl="2"/>
            <a:r>
              <a:rPr lang="en-US" dirty="0" smtClean="0"/>
              <a:t>Annexes</a:t>
            </a:r>
          </a:p>
          <a:p>
            <a:pPr lvl="2"/>
            <a:r>
              <a:rPr lang="en-US" dirty="0" err="1" smtClean="0"/>
              <a:t>Pièces</a:t>
            </a:r>
            <a:r>
              <a:rPr lang="en-US" dirty="0" smtClean="0"/>
              <a:t> </a:t>
            </a:r>
            <a:r>
              <a:rPr lang="en-US" dirty="0" err="1" smtClean="0"/>
              <a:t>jointes</a:t>
            </a:r>
            <a:r>
              <a:rPr lang="en-US" dirty="0" smtClean="0"/>
              <a:t> a </a:t>
            </a:r>
            <a:r>
              <a:rPr lang="en-US" dirty="0" err="1" smtClean="0"/>
              <a:t>l’accord</a:t>
            </a:r>
            <a:endParaRPr lang="en-US" dirty="0" smtClean="0"/>
          </a:p>
          <a:p>
            <a:pPr lvl="2"/>
            <a:r>
              <a:rPr lang="en-US" dirty="0" err="1" smtClean="0"/>
              <a:t>Listes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pPr lvl="1"/>
            <a:r>
              <a:rPr lang="en-US" dirty="0" smtClean="0"/>
              <a:t>Avec contributions </a:t>
            </a:r>
            <a:r>
              <a:rPr lang="en-US" dirty="0" err="1" smtClean="0"/>
              <a:t>intégrées</a:t>
            </a:r>
            <a:r>
              <a:rPr lang="en-US" dirty="0" smtClean="0"/>
              <a:t> “de </a:t>
            </a:r>
            <a:r>
              <a:rPr lang="en-US" dirty="0" err="1" smtClean="0"/>
              <a:t>l’extérieur</a:t>
            </a:r>
            <a:r>
              <a:rPr lang="en-US" dirty="0" smtClean="0"/>
              <a:t>”</a:t>
            </a:r>
          </a:p>
          <a:p>
            <a:pPr lvl="2"/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registre</a:t>
            </a:r>
            <a:r>
              <a:rPr lang="en-US" dirty="0" smtClean="0"/>
              <a:t> </a:t>
            </a:r>
            <a:r>
              <a:rPr lang="en-US" dirty="0" err="1" smtClean="0"/>
              <a:t>créé</a:t>
            </a:r>
            <a:r>
              <a:rPr lang="en-US" dirty="0" smtClean="0"/>
              <a:t> en </a:t>
            </a:r>
            <a:r>
              <a:rPr lang="en-US" dirty="0" err="1" smtClean="0"/>
              <a:t>vertu</a:t>
            </a:r>
            <a:r>
              <a:rPr lang="en-US" dirty="0" smtClean="0"/>
              <a:t> de </a:t>
            </a:r>
            <a:r>
              <a:rPr lang="en-US" dirty="0" err="1" smtClean="0"/>
              <a:t>l’accord</a:t>
            </a:r>
            <a:endParaRPr lang="en-US" dirty="0" smtClean="0"/>
          </a:p>
          <a:p>
            <a:pPr lvl="2"/>
            <a:r>
              <a:rPr lang="en-US" dirty="0" smtClean="0"/>
              <a:t>Via </a:t>
            </a:r>
            <a:r>
              <a:rPr lang="en-US" dirty="0" err="1" smtClean="0"/>
              <a:t>Décision</a:t>
            </a:r>
            <a:r>
              <a:rPr lang="en-US" dirty="0" smtClean="0"/>
              <a:t> de la COP</a:t>
            </a:r>
          </a:p>
          <a:p>
            <a:pPr lvl="2"/>
            <a:r>
              <a:rPr lang="en-US" dirty="0" smtClean="0"/>
              <a:t>Lien </a:t>
            </a:r>
            <a:r>
              <a:rPr lang="en-US" dirty="0" err="1" smtClean="0"/>
              <a:t>informel</a:t>
            </a:r>
            <a:r>
              <a:rPr lang="en-US" dirty="0" smtClean="0"/>
              <a:t> (via site internet de la CCNUCC, </a:t>
            </a:r>
            <a:r>
              <a:rPr lang="en-US" dirty="0" err="1" smtClean="0"/>
              <a:t>registre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document </a:t>
            </a:r>
            <a:r>
              <a:rPr lang="en-US" dirty="0" err="1" smtClean="0"/>
              <a:t>informationnel</a:t>
            </a:r>
            <a:r>
              <a:rPr lang="en-US" dirty="0" smtClean="0"/>
              <a:t> INF)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6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Annexes: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seule</a:t>
            </a:r>
            <a:r>
              <a:rPr lang="en-US" dirty="0" smtClean="0"/>
              <a:t> </a:t>
            </a:r>
            <a:r>
              <a:rPr lang="en-US" dirty="0" err="1" smtClean="0"/>
              <a:t>annexe</a:t>
            </a:r>
            <a:r>
              <a:rPr lang="en-US" dirty="0" smtClean="0"/>
              <a:t> (</a:t>
            </a:r>
            <a:r>
              <a:rPr lang="en-US" dirty="0" err="1" smtClean="0"/>
              <a:t>cfr</a:t>
            </a:r>
            <a:r>
              <a:rPr lang="en-US" dirty="0" smtClean="0"/>
              <a:t> PK)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annexe</a:t>
            </a:r>
            <a:r>
              <a:rPr lang="en-US" dirty="0" smtClean="0"/>
              <a:t> par pays</a:t>
            </a:r>
          </a:p>
          <a:p>
            <a:pPr lvl="1"/>
            <a:r>
              <a:rPr lang="en-US" dirty="0" err="1" smtClean="0"/>
              <a:t>Plusieurs</a:t>
            </a:r>
            <a:r>
              <a:rPr lang="en-US" dirty="0" smtClean="0"/>
              <a:t> annexes </a:t>
            </a:r>
            <a:r>
              <a:rPr lang="en-US" dirty="0" err="1" smtClean="0"/>
              <a:t>classant</a:t>
            </a:r>
            <a:r>
              <a:rPr lang="en-US" dirty="0" smtClean="0"/>
              <a:t> CPDN par type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catégorie</a:t>
            </a:r>
            <a:r>
              <a:rPr lang="en-US" dirty="0" smtClean="0"/>
              <a:t> de </a:t>
            </a:r>
            <a:r>
              <a:rPr lang="en-US" dirty="0" err="1" smtClean="0"/>
              <a:t>Partie</a:t>
            </a:r>
            <a:endParaRPr lang="en-US" dirty="0" smtClean="0"/>
          </a:p>
          <a:p>
            <a:r>
              <a:rPr lang="en-US" dirty="0" err="1" smtClean="0"/>
              <a:t>Conséquences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juridiquement</a:t>
            </a:r>
            <a:r>
              <a:rPr lang="en-US" dirty="0" smtClean="0"/>
              <a:t> </a:t>
            </a:r>
            <a:r>
              <a:rPr lang="en-US" dirty="0" err="1" smtClean="0"/>
              <a:t>contraignantes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international et national, </a:t>
            </a:r>
            <a:r>
              <a:rPr lang="en-US" dirty="0" err="1" smtClean="0"/>
              <a:t>exécutoires</a:t>
            </a:r>
            <a:r>
              <a:rPr lang="en-US" dirty="0" smtClean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smtClean="0"/>
              <a:t>dispositions </a:t>
            </a:r>
            <a:r>
              <a:rPr lang="en-US" dirty="0"/>
              <a:t>du </a:t>
            </a:r>
            <a:r>
              <a:rPr lang="en-US" dirty="0" err="1" smtClean="0"/>
              <a:t>traité</a:t>
            </a:r>
            <a:r>
              <a:rPr lang="en-US" dirty="0" smtClean="0"/>
              <a:t> le </a:t>
            </a:r>
            <a:r>
              <a:rPr lang="en-US" dirty="0" err="1" smtClean="0"/>
              <a:t>prévoient</a:t>
            </a:r>
            <a:endParaRPr lang="en-US" dirty="0" smtClean="0"/>
          </a:p>
          <a:p>
            <a:pPr lvl="1"/>
            <a:r>
              <a:rPr lang="en-US" dirty="0" smtClean="0"/>
              <a:t>Premières CPDN </a:t>
            </a:r>
            <a:r>
              <a:rPr lang="en-US" dirty="0" err="1" smtClean="0"/>
              <a:t>soumises</a:t>
            </a:r>
            <a:r>
              <a:rPr lang="en-US" dirty="0" smtClean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l'approbation</a:t>
            </a:r>
            <a:r>
              <a:rPr lang="en-US" dirty="0"/>
              <a:t> / ratification avec le </a:t>
            </a:r>
            <a:r>
              <a:rPr lang="en-US" dirty="0" err="1"/>
              <a:t>traité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/>
              <a:t>Partie</a:t>
            </a:r>
            <a:r>
              <a:rPr lang="en-US" dirty="0"/>
              <a:t> </a:t>
            </a:r>
            <a:r>
              <a:rPr lang="en-US" dirty="0" err="1" smtClean="0"/>
              <a:t>ratifie</a:t>
            </a:r>
            <a:r>
              <a:rPr lang="en-US" dirty="0" smtClean="0"/>
              <a:t> </a:t>
            </a:r>
            <a:r>
              <a:rPr lang="en-US" dirty="0"/>
              <a:t>son </a:t>
            </a:r>
            <a:r>
              <a:rPr lang="en-US" dirty="0" smtClean="0"/>
              <a:t>CPDN </a:t>
            </a:r>
            <a:r>
              <a:rPr lang="en-US" dirty="0" err="1" smtClean="0"/>
              <a:t>seulement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NDC </a:t>
            </a:r>
            <a:r>
              <a:rPr lang="en-US" dirty="0" err="1"/>
              <a:t>suivantes</a:t>
            </a:r>
            <a:r>
              <a:rPr lang="en-US" dirty="0"/>
              <a:t>: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soumises</a:t>
            </a:r>
            <a:r>
              <a:rPr lang="en-US" dirty="0" smtClean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smtClean="0"/>
              <a:t>des </a:t>
            </a:r>
            <a:r>
              <a:rPr lang="en-US" dirty="0" err="1" smtClean="0"/>
              <a:t>amendements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utilisant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procédure</a:t>
            </a:r>
            <a:r>
              <a:rPr lang="en-US" dirty="0"/>
              <a:t> </a:t>
            </a:r>
            <a:r>
              <a:rPr lang="en-US" dirty="0" err="1"/>
              <a:t>simplifiée</a:t>
            </a:r>
            <a:r>
              <a:rPr lang="en-US" dirty="0"/>
              <a:t>, </a:t>
            </a:r>
            <a:r>
              <a:rPr lang="en-US" dirty="0" err="1"/>
              <a:t>tels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l'amendement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/>
              <a:t>Doha</a:t>
            </a:r>
          </a:p>
          <a:p>
            <a:pPr lvl="1"/>
            <a:r>
              <a:rPr lang="en-US" dirty="0" smtClean="0"/>
              <a:t>A Paris</a:t>
            </a:r>
            <a:r>
              <a:rPr lang="en-US" dirty="0"/>
              <a:t>, la </a:t>
            </a:r>
            <a:r>
              <a:rPr lang="en-US" dirty="0" smtClean="0"/>
              <a:t>COP </a:t>
            </a:r>
            <a:r>
              <a:rPr lang="en-US" dirty="0" err="1"/>
              <a:t>devrait</a:t>
            </a:r>
            <a:r>
              <a:rPr lang="en-US" dirty="0"/>
              <a:t> adopter par consensus le </a:t>
            </a:r>
            <a:r>
              <a:rPr lang="en-US" dirty="0" err="1"/>
              <a:t>Protocole</a:t>
            </a:r>
            <a:r>
              <a:rPr lang="en-US" dirty="0"/>
              <a:t> et </a:t>
            </a:r>
            <a:r>
              <a:rPr lang="en-US" dirty="0" err="1"/>
              <a:t>l'annexe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+ </a:t>
            </a:r>
            <a:r>
              <a:rPr lang="en-US" dirty="0" err="1"/>
              <a:t>règles</a:t>
            </a:r>
            <a:r>
              <a:rPr lang="en-US" dirty="0"/>
              <a:t> </a:t>
            </a:r>
            <a:r>
              <a:rPr lang="en-US" dirty="0" err="1"/>
              <a:t>d'application</a:t>
            </a:r>
            <a:r>
              <a:rPr lang="en-US" dirty="0"/>
              <a:t> </a:t>
            </a:r>
            <a:r>
              <a:rPr lang="en-US" dirty="0" err="1"/>
              <a:t>provisoire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Listes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font </a:t>
            </a:r>
            <a:r>
              <a:rPr lang="en-US" dirty="0" err="1"/>
              <a:t>partie</a:t>
            </a:r>
            <a:r>
              <a:rPr lang="en-US" dirty="0"/>
              <a:t> </a:t>
            </a:r>
            <a:r>
              <a:rPr lang="en-US" dirty="0" err="1"/>
              <a:t>intégrante</a:t>
            </a:r>
            <a:r>
              <a:rPr lang="en-US" dirty="0"/>
              <a:t> de </a:t>
            </a:r>
            <a:r>
              <a:rPr lang="en-US" dirty="0" err="1"/>
              <a:t>l'accord</a:t>
            </a:r>
            <a:r>
              <a:rPr lang="en-US" dirty="0"/>
              <a:t>, </a:t>
            </a:r>
            <a:r>
              <a:rPr lang="en-US" dirty="0" err="1" smtClean="0"/>
              <a:t>notifiées</a:t>
            </a:r>
            <a:r>
              <a:rPr lang="en-US" dirty="0" smtClean="0"/>
              <a:t> </a:t>
            </a:r>
            <a:r>
              <a:rPr lang="en-US" dirty="0"/>
              <a:t>après </a:t>
            </a:r>
            <a:r>
              <a:rPr lang="en-US" dirty="0" err="1"/>
              <a:t>l'adoption</a:t>
            </a:r>
            <a:r>
              <a:rPr lang="en-US" dirty="0"/>
              <a:t> de </a:t>
            </a:r>
            <a:r>
              <a:rPr lang="en-US" dirty="0" err="1" smtClean="0"/>
              <a:t>l'Accord</a:t>
            </a:r>
            <a:endParaRPr lang="en-US" dirty="0" smtClean="0"/>
          </a:p>
          <a:p>
            <a:pPr lvl="1"/>
            <a:r>
              <a:rPr lang="en-US" dirty="0" err="1" smtClean="0"/>
              <a:t>Pourraient</a:t>
            </a:r>
            <a:r>
              <a:rPr lang="en-US" dirty="0" smtClean="0"/>
              <a:t> </a:t>
            </a:r>
            <a:r>
              <a:rPr lang="en-US" dirty="0" err="1" smtClean="0"/>
              <a:t>indiquer</a:t>
            </a:r>
            <a:r>
              <a:rPr lang="en-US" dirty="0" smtClean="0"/>
              <a:t> </a:t>
            </a:r>
            <a:r>
              <a:rPr lang="en-US" dirty="0"/>
              <a:t>des restrictions, </a:t>
            </a:r>
            <a:r>
              <a:rPr lang="en-US" dirty="0" smtClean="0"/>
              <a:t>des </a:t>
            </a:r>
            <a:r>
              <a:rPr lang="en-US" dirty="0"/>
              <a:t>exemptions </a:t>
            </a:r>
            <a:r>
              <a:rPr lang="en-US" dirty="0" err="1" smtClean="0"/>
              <a:t>ou</a:t>
            </a:r>
            <a:r>
              <a:rPr lang="en-US" dirty="0" smtClean="0"/>
              <a:t> conditions </a:t>
            </a:r>
            <a:r>
              <a:rPr lang="en-US" dirty="0"/>
              <a:t>pour la </a:t>
            </a:r>
            <a:r>
              <a:rPr lang="en-US" dirty="0" err="1"/>
              <a:t>mise</a:t>
            </a:r>
            <a:r>
              <a:rPr lang="en-US" dirty="0"/>
              <a:t> en </a:t>
            </a:r>
            <a:r>
              <a:rPr lang="en-US" dirty="0" err="1"/>
              <a:t>œuvre</a:t>
            </a:r>
            <a:r>
              <a:rPr lang="en-US" dirty="0"/>
              <a:t> des </a:t>
            </a:r>
            <a:r>
              <a:rPr lang="en-US" dirty="0" smtClean="0"/>
              <a:t>CPDN</a:t>
            </a:r>
          </a:p>
          <a:p>
            <a:r>
              <a:rPr lang="en-US" dirty="0" err="1" smtClean="0"/>
              <a:t>Conséquences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juridiquement</a:t>
            </a:r>
            <a:r>
              <a:rPr lang="en-US" dirty="0"/>
              <a:t> </a:t>
            </a:r>
            <a:r>
              <a:rPr lang="en-US" dirty="0" err="1" smtClean="0"/>
              <a:t>contraignantes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</a:t>
            </a:r>
            <a:r>
              <a:rPr lang="en-US" dirty="0" smtClean="0"/>
              <a:t>international</a:t>
            </a:r>
          </a:p>
          <a:p>
            <a:pPr lvl="1"/>
            <a:r>
              <a:rPr lang="en-US" dirty="0" err="1"/>
              <a:t>automatiquement</a:t>
            </a:r>
            <a:r>
              <a:rPr lang="en-US" dirty="0"/>
              <a:t> </a:t>
            </a:r>
            <a:r>
              <a:rPr lang="en-US" dirty="0" err="1" smtClean="0"/>
              <a:t>intégrées</a:t>
            </a:r>
            <a:r>
              <a:rPr lang="en-US" dirty="0" smtClean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l'accord</a:t>
            </a:r>
            <a:r>
              <a:rPr lang="en-US" dirty="0"/>
              <a:t>, sans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soumis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l'acceptation</a:t>
            </a:r>
            <a:r>
              <a:rPr lang="en-US" dirty="0"/>
              <a:t> des </a:t>
            </a:r>
            <a:r>
              <a:rPr lang="en-US" dirty="0" err="1"/>
              <a:t>autres</a:t>
            </a:r>
            <a:r>
              <a:rPr lang="en-US" dirty="0"/>
              <a:t> parties, y </a:t>
            </a:r>
            <a:r>
              <a:rPr lang="en-US" dirty="0" err="1"/>
              <a:t>compris</a:t>
            </a:r>
            <a:r>
              <a:rPr lang="en-US" dirty="0"/>
              <a:t> pour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examen</a:t>
            </a:r>
            <a:r>
              <a:rPr lang="en-US" dirty="0"/>
              <a:t> </a:t>
            </a:r>
            <a:r>
              <a:rPr lang="en-US" dirty="0" err="1" smtClean="0"/>
              <a:t>lors</a:t>
            </a:r>
            <a:r>
              <a:rPr lang="en-US" dirty="0" smtClean="0"/>
              <a:t> de cycles </a:t>
            </a:r>
            <a:r>
              <a:rPr lang="en-US" dirty="0" err="1" smtClean="0"/>
              <a:t>ultérieurs</a:t>
            </a:r>
            <a:endParaRPr lang="en-US" dirty="0" smtClean="0"/>
          </a:p>
          <a:p>
            <a:pPr lvl="1"/>
            <a:r>
              <a:rPr lang="en-US" dirty="0" err="1" smtClean="0"/>
              <a:t>finalisées</a:t>
            </a:r>
            <a:r>
              <a:rPr lang="en-US" dirty="0" smtClean="0"/>
              <a:t> </a:t>
            </a:r>
            <a:r>
              <a:rPr lang="en-US" dirty="0"/>
              <a:t>après Paris, </a:t>
            </a:r>
            <a:r>
              <a:rPr lang="en-US" dirty="0" err="1" smtClean="0"/>
              <a:t>flexibilité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calendrier</a:t>
            </a:r>
            <a:r>
              <a:rPr lang="en-US" dirty="0" smtClean="0"/>
              <a:t> des </a:t>
            </a:r>
            <a:r>
              <a:rPr lang="en-US" dirty="0" err="1" smtClean="0"/>
              <a:t>soumissions,laissant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l'espace</a:t>
            </a:r>
            <a:r>
              <a:rPr lang="en-US" dirty="0"/>
              <a:t> pour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évaluation</a:t>
            </a:r>
            <a:r>
              <a:rPr lang="en-US" dirty="0"/>
              <a:t> </a:t>
            </a:r>
            <a:r>
              <a:rPr lang="en-US" dirty="0" smtClean="0"/>
              <a:t>et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/>
              <a:t>avant</a:t>
            </a:r>
            <a:r>
              <a:rPr lang="en-US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881497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 </a:t>
            </a:r>
            <a:r>
              <a:rPr lang="en-US" dirty="0" err="1" smtClean="0"/>
              <a:t>prévoit</a:t>
            </a:r>
            <a:r>
              <a:rPr lang="en-US" dirty="0" smtClean="0"/>
              <a:t>  adoption des CPDN (</a:t>
            </a:r>
            <a:r>
              <a:rPr lang="en-US" dirty="0" err="1" smtClean="0"/>
              <a:t>initiales</a:t>
            </a:r>
            <a:r>
              <a:rPr lang="en-US" dirty="0" smtClean="0"/>
              <a:t> et </a:t>
            </a:r>
            <a:r>
              <a:rPr lang="en-US" dirty="0" err="1" smtClean="0"/>
              <a:t>révisées</a:t>
            </a:r>
            <a:r>
              <a:rPr lang="en-US" dirty="0" smtClean="0"/>
              <a:t>/</a:t>
            </a:r>
            <a:r>
              <a:rPr lang="en-US" dirty="0" err="1" smtClean="0"/>
              <a:t>nouvelles</a:t>
            </a:r>
            <a:r>
              <a:rPr lang="en-US" dirty="0" smtClean="0"/>
              <a:t>)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décision</a:t>
            </a:r>
            <a:r>
              <a:rPr lang="en-US" dirty="0" smtClean="0"/>
              <a:t> de la COP</a:t>
            </a:r>
          </a:p>
          <a:p>
            <a:r>
              <a:rPr lang="en-US" dirty="0" err="1" smtClean="0"/>
              <a:t>Conséquences</a:t>
            </a:r>
            <a:r>
              <a:rPr lang="en-US" dirty="0"/>
              <a:t>: </a:t>
            </a:r>
            <a:r>
              <a:rPr lang="en-US" dirty="0" smtClean="0"/>
              <a:t>CPDN ne </a:t>
            </a:r>
            <a:r>
              <a:rPr lang="en-US" dirty="0" err="1" smtClean="0"/>
              <a:t>seraient</a:t>
            </a:r>
            <a:r>
              <a:rPr lang="en-US" dirty="0" smtClean="0"/>
              <a:t> pas </a:t>
            </a:r>
            <a:r>
              <a:rPr lang="en-US" dirty="0" err="1"/>
              <a:t>juridiquement</a:t>
            </a:r>
            <a:r>
              <a:rPr lang="en-US" dirty="0"/>
              <a:t> </a:t>
            </a:r>
            <a:r>
              <a:rPr lang="en-US" dirty="0" err="1" smtClean="0"/>
              <a:t>contraignants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international </a:t>
            </a:r>
            <a:r>
              <a:rPr lang="en-US" dirty="0" smtClean="0"/>
              <a:t>(CCNUCC ne </a:t>
            </a:r>
            <a:r>
              <a:rPr lang="en-US" dirty="0" err="1" smtClean="0"/>
              <a:t>délègue</a:t>
            </a:r>
            <a:r>
              <a:rPr lang="en-US" dirty="0" smtClean="0"/>
              <a:t> pas le </a:t>
            </a:r>
            <a:r>
              <a:rPr lang="en-US" dirty="0" err="1" smtClean="0"/>
              <a:t>pouvoir</a:t>
            </a:r>
            <a:r>
              <a:rPr lang="en-US" dirty="0" smtClean="0"/>
              <a:t> de </a:t>
            </a:r>
            <a:r>
              <a:rPr lang="en-US" dirty="0" err="1" smtClean="0"/>
              <a:t>prendre</a:t>
            </a:r>
            <a:r>
              <a:rPr lang="en-US" dirty="0" smtClean="0"/>
              <a:t> des </a:t>
            </a:r>
            <a:r>
              <a:rPr lang="en-US" dirty="0" err="1" smtClean="0"/>
              <a:t>décisions</a:t>
            </a:r>
            <a:r>
              <a:rPr lang="en-US" dirty="0" smtClean="0"/>
              <a:t> </a:t>
            </a:r>
            <a:r>
              <a:rPr lang="en-US" dirty="0" err="1" smtClean="0"/>
              <a:t>contraignantes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COP)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pourraient</a:t>
            </a:r>
            <a:r>
              <a:rPr lang="en-US" dirty="0" smtClean="0"/>
              <a:t> </a:t>
            </a:r>
            <a:r>
              <a:rPr lang="en-US" dirty="0" err="1" smtClean="0"/>
              <a:t>avoir</a:t>
            </a:r>
            <a:r>
              <a:rPr lang="en-US" dirty="0" smtClean="0"/>
              <a:t> un </a:t>
            </a:r>
            <a:r>
              <a:rPr lang="en-US" dirty="0"/>
              <a:t>certain </a:t>
            </a:r>
            <a:r>
              <a:rPr lang="en-US" dirty="0" err="1"/>
              <a:t>effet</a:t>
            </a:r>
            <a:r>
              <a:rPr lang="en-US" dirty="0"/>
              <a:t> </a:t>
            </a:r>
            <a:r>
              <a:rPr lang="en-US" dirty="0" err="1"/>
              <a:t>juridique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 smtClean="0"/>
              <a:t>adopté</a:t>
            </a:r>
            <a:r>
              <a:rPr lang="en-US" dirty="0" smtClean="0"/>
              <a:t> </a:t>
            </a:r>
            <a:r>
              <a:rPr lang="en-US" dirty="0"/>
              <a:t>par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décision</a:t>
            </a:r>
            <a:r>
              <a:rPr lang="en-US" dirty="0"/>
              <a:t> de la </a:t>
            </a:r>
            <a:r>
              <a:rPr lang="en-US" dirty="0" smtClean="0"/>
              <a:t>COP </a:t>
            </a:r>
            <a:r>
              <a:rPr lang="en-US" dirty="0"/>
              <a:t>par </a:t>
            </a:r>
            <a:r>
              <a:rPr lang="en-US" dirty="0" smtClean="0"/>
              <a:t>consensus</a:t>
            </a:r>
          </a:p>
          <a:p>
            <a:r>
              <a:rPr lang="en-US" dirty="0" smtClean="0"/>
              <a:t>Plus de </a:t>
            </a:r>
            <a:r>
              <a:rPr lang="en-US" dirty="0" err="1" smtClean="0"/>
              <a:t>flexibilité</a:t>
            </a:r>
            <a:r>
              <a:rPr lang="en-US" dirty="0" smtClean="0"/>
              <a:t> et </a:t>
            </a:r>
            <a:r>
              <a:rPr lang="en-US" dirty="0" err="1" smtClean="0"/>
              <a:t>possibilité</a:t>
            </a:r>
            <a:r>
              <a:rPr lang="en-US" dirty="0" smtClean="0"/>
              <a:t> </a:t>
            </a:r>
            <a:r>
              <a:rPr lang="en-US" dirty="0" err="1" smtClean="0"/>
              <a:t>d’engagements</a:t>
            </a:r>
            <a:r>
              <a:rPr lang="en-US" dirty="0" smtClean="0"/>
              <a:t> </a:t>
            </a:r>
            <a:r>
              <a:rPr lang="en-US" dirty="0" err="1" smtClean="0"/>
              <a:t>formulés</a:t>
            </a:r>
            <a:r>
              <a:rPr lang="en-US" dirty="0" smtClean="0"/>
              <a:t> en </a:t>
            </a:r>
            <a:r>
              <a:rPr lang="en-US" dirty="0" err="1" smtClean="0"/>
              <a:t>termes</a:t>
            </a:r>
            <a:r>
              <a:rPr lang="en-US" dirty="0" smtClean="0"/>
              <a:t> </a:t>
            </a:r>
            <a:r>
              <a:rPr lang="en-US" dirty="0" err="1" smtClean="0"/>
              <a:t>d’aspiration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08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DES CPDN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Lien </a:t>
            </a:r>
            <a:r>
              <a:rPr lang="en-US" dirty="0" err="1" smtClean="0"/>
              <a:t>informel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Engagements </a:t>
            </a:r>
            <a:r>
              <a:rPr lang="en-US" dirty="0" err="1" smtClean="0"/>
              <a:t>volontaires</a:t>
            </a:r>
            <a:r>
              <a:rPr lang="en-US" dirty="0" smtClean="0"/>
              <a:t> </a:t>
            </a:r>
            <a:r>
              <a:rPr lang="en-US" dirty="0" err="1" smtClean="0"/>
              <a:t>publiés</a:t>
            </a:r>
            <a:r>
              <a:rPr lang="en-US" dirty="0" smtClean="0"/>
              <a:t> par le </a:t>
            </a:r>
            <a:r>
              <a:rPr lang="en-US" dirty="0" err="1" smtClean="0"/>
              <a:t>secrétariat</a:t>
            </a:r>
            <a:r>
              <a:rPr lang="en-US" dirty="0" smtClean="0"/>
              <a:t> (</a:t>
            </a:r>
            <a:r>
              <a:rPr lang="en-US" dirty="0" err="1" smtClean="0"/>
              <a:t>statu</a:t>
            </a:r>
            <a:r>
              <a:rPr lang="en-US" dirty="0" smtClean="0"/>
              <a:t> quo)</a:t>
            </a:r>
          </a:p>
          <a:p>
            <a:pPr lvl="1"/>
            <a:r>
              <a:rPr lang="en-US" dirty="0" err="1" smtClean="0"/>
              <a:t>Registre</a:t>
            </a:r>
            <a:r>
              <a:rPr lang="en-US" dirty="0" smtClean="0"/>
              <a:t> </a:t>
            </a:r>
            <a:r>
              <a:rPr lang="en-US" dirty="0" err="1" smtClean="0"/>
              <a:t>externe</a:t>
            </a:r>
            <a:r>
              <a:rPr lang="en-US" dirty="0" smtClean="0"/>
              <a:t> (accord </a:t>
            </a:r>
            <a:r>
              <a:rPr lang="en-US" dirty="0" err="1" smtClean="0"/>
              <a:t>encouragerait</a:t>
            </a:r>
            <a:r>
              <a:rPr lang="en-US" dirty="0" smtClean="0"/>
              <a:t> les Parties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soumetttre</a:t>
            </a:r>
            <a:r>
              <a:rPr lang="en-US" dirty="0" smtClean="0"/>
              <a:t> </a:t>
            </a:r>
            <a:r>
              <a:rPr lang="en-US" dirty="0" err="1" smtClean="0"/>
              <a:t>leurs</a:t>
            </a:r>
            <a:r>
              <a:rPr lang="en-US" dirty="0" smtClean="0"/>
              <a:t> CPDN)</a:t>
            </a:r>
          </a:p>
          <a:p>
            <a:pPr lvl="1"/>
            <a:r>
              <a:rPr lang="en-US" dirty="0" smtClean="0"/>
              <a:t>Document </a:t>
            </a:r>
            <a:r>
              <a:rPr lang="en-US" dirty="0" err="1" smtClean="0"/>
              <a:t>informationnel</a:t>
            </a:r>
            <a:r>
              <a:rPr lang="en-US" dirty="0" smtClean="0"/>
              <a:t> INF (</a:t>
            </a:r>
            <a:r>
              <a:rPr lang="en-US" dirty="0" err="1" smtClean="0"/>
              <a:t>cfr</a:t>
            </a:r>
            <a:r>
              <a:rPr lang="en-US" dirty="0" smtClean="0"/>
              <a:t> </a:t>
            </a:r>
            <a:r>
              <a:rPr lang="en-US" dirty="0" err="1" smtClean="0"/>
              <a:t>Copenhague</a:t>
            </a:r>
            <a:r>
              <a:rPr lang="en-US" dirty="0" smtClean="0"/>
              <a:t> et Cancun)</a:t>
            </a:r>
          </a:p>
          <a:p>
            <a:r>
              <a:rPr lang="en-US" dirty="0" err="1" smtClean="0"/>
              <a:t>Conséquences</a:t>
            </a:r>
            <a:r>
              <a:rPr lang="en-US" dirty="0" smtClean="0"/>
              <a:t>: plus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flexibilité</a:t>
            </a:r>
            <a:r>
              <a:rPr lang="en-US" dirty="0" smtClean="0"/>
              <a:t>, </a:t>
            </a:r>
            <a:r>
              <a:rPr lang="en-US" dirty="0" err="1" smtClean="0"/>
              <a:t>intégration</a:t>
            </a:r>
            <a:r>
              <a:rPr lang="en-US" dirty="0" smtClean="0"/>
              <a:t> après adoption de </a:t>
            </a:r>
            <a:r>
              <a:rPr lang="en-US" dirty="0" err="1" smtClean="0"/>
              <a:t>l’accord</a:t>
            </a:r>
            <a:r>
              <a:rPr lang="en-US" dirty="0" smtClean="0"/>
              <a:t>, ne </a:t>
            </a:r>
            <a:r>
              <a:rPr lang="en-US" dirty="0" err="1" smtClean="0"/>
              <a:t>devraient</a:t>
            </a:r>
            <a:r>
              <a:rPr lang="en-US" dirty="0" smtClean="0"/>
              <a:t> pas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formellement</a:t>
            </a:r>
            <a:r>
              <a:rPr lang="en-US" dirty="0" smtClean="0"/>
              <a:t> </a:t>
            </a:r>
            <a:r>
              <a:rPr lang="en-US" dirty="0" err="1" smtClean="0"/>
              <a:t>adoptées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ratifiées</a:t>
            </a:r>
            <a:r>
              <a:rPr lang="en-US" dirty="0" smtClean="0"/>
              <a:t>, </a:t>
            </a:r>
            <a:r>
              <a:rPr lang="en-US" dirty="0" err="1" smtClean="0"/>
              <a:t>mises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jour sans </a:t>
            </a:r>
            <a:r>
              <a:rPr lang="en-US" dirty="0" err="1" smtClean="0"/>
              <a:t>amendement</a:t>
            </a:r>
            <a:r>
              <a:rPr lang="en-US" dirty="0" smtClean="0"/>
              <a:t> de </a:t>
            </a:r>
            <a:r>
              <a:rPr lang="en-US" dirty="0" err="1" smtClean="0"/>
              <a:t>l’accord</a:t>
            </a:r>
            <a:r>
              <a:rPr lang="en-US" dirty="0" smtClean="0"/>
              <a:t>, obligations </a:t>
            </a:r>
            <a:r>
              <a:rPr lang="en-US" dirty="0" err="1" smtClean="0"/>
              <a:t>limitées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soumission</a:t>
            </a:r>
            <a:r>
              <a:rPr lang="en-US" dirty="0" smtClean="0"/>
              <a:t> des CPDN (</a:t>
            </a:r>
            <a:r>
              <a:rPr lang="en-US" dirty="0" err="1" smtClean="0"/>
              <a:t>c.à.d</a:t>
            </a:r>
            <a:r>
              <a:rPr lang="en-US" dirty="0" smtClean="0"/>
              <a:t>. </a:t>
            </a:r>
            <a:r>
              <a:rPr lang="en-US" dirty="0" err="1" smtClean="0"/>
              <a:t>visant</a:t>
            </a:r>
            <a:r>
              <a:rPr lang="en-US" dirty="0" smtClean="0"/>
              <a:t> </a:t>
            </a:r>
            <a:r>
              <a:rPr lang="en-US" dirty="0" err="1" smtClean="0"/>
              <a:t>processus</a:t>
            </a:r>
            <a:r>
              <a:rPr lang="en-US" dirty="0" smtClean="0"/>
              <a:t> et non substance)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22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Merci 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322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ENJEUX DE LA COP21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Décision</a:t>
            </a:r>
            <a:r>
              <a:rPr lang="en-US" dirty="0" smtClean="0"/>
              <a:t> COP 1/CP.17:</a:t>
            </a:r>
          </a:p>
          <a:p>
            <a:pPr lvl="1"/>
            <a:r>
              <a:rPr lang="en-US" dirty="0" smtClean="0"/>
              <a:t>“ </a:t>
            </a:r>
            <a:r>
              <a:rPr lang="en-US" dirty="0" err="1" smtClean="0"/>
              <a:t>Décide</a:t>
            </a:r>
            <a:r>
              <a:rPr lang="en-US" dirty="0" smtClean="0"/>
              <a:t> de lancer un </a:t>
            </a:r>
            <a:r>
              <a:rPr lang="en-US" dirty="0" err="1" smtClean="0"/>
              <a:t>processus</a:t>
            </a:r>
            <a:r>
              <a:rPr lang="en-US" dirty="0" smtClean="0"/>
              <a:t> en </a:t>
            </a:r>
            <a:r>
              <a:rPr lang="en-US" dirty="0" err="1" smtClean="0"/>
              <a:t>vue</a:t>
            </a:r>
            <a:r>
              <a:rPr lang="en-US" dirty="0" smtClean="0"/>
              <a:t> d’ </a:t>
            </a:r>
            <a:r>
              <a:rPr lang="en-US" dirty="0" err="1" smtClean="0"/>
              <a:t>élaborer</a:t>
            </a:r>
            <a:r>
              <a:rPr lang="en-US" dirty="0" smtClean="0"/>
              <a:t> (…) un </a:t>
            </a:r>
            <a:r>
              <a:rPr lang="en-US" dirty="0" err="1" smtClean="0"/>
              <a:t>protocole</a:t>
            </a:r>
            <a:r>
              <a:rPr lang="en-US" dirty="0" smtClean="0"/>
              <a:t>, un </a:t>
            </a:r>
            <a:r>
              <a:rPr lang="en-US" dirty="0" err="1" smtClean="0"/>
              <a:t>autre</a:t>
            </a:r>
            <a:r>
              <a:rPr lang="en-US" dirty="0" smtClean="0"/>
              <a:t> instrument </a:t>
            </a:r>
            <a:r>
              <a:rPr lang="en-US" dirty="0" err="1" smtClean="0"/>
              <a:t>juridique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un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convenu</a:t>
            </a:r>
            <a:r>
              <a:rPr lang="en-US" dirty="0" smtClean="0"/>
              <a:t> d’un common accord </a:t>
            </a:r>
            <a:r>
              <a:rPr lang="en-US" dirty="0" err="1" smtClean="0"/>
              <a:t>ayant</a:t>
            </a:r>
            <a:r>
              <a:rPr lang="en-US" dirty="0" smtClean="0"/>
              <a:t> force </a:t>
            </a:r>
            <a:r>
              <a:rPr lang="en-US" dirty="0" err="1" smtClean="0"/>
              <a:t>juridique</a:t>
            </a:r>
            <a:r>
              <a:rPr lang="en-US" dirty="0" smtClean="0"/>
              <a:t>, applicable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toutes</a:t>
            </a:r>
            <a:r>
              <a:rPr lang="en-US" dirty="0" smtClean="0"/>
              <a:t> les Parties …” </a:t>
            </a:r>
            <a:r>
              <a:rPr lang="en-US" dirty="0" err="1" smtClean="0"/>
              <a:t>devant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adopté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COP21 et </a:t>
            </a:r>
            <a:r>
              <a:rPr lang="en-US" dirty="0" err="1" smtClean="0"/>
              <a:t>entrer</a:t>
            </a:r>
            <a:r>
              <a:rPr lang="en-US" dirty="0" smtClean="0"/>
              <a:t> en </a:t>
            </a:r>
            <a:r>
              <a:rPr lang="en-US" dirty="0" err="1" smtClean="0"/>
              <a:t>vigueur</a:t>
            </a:r>
            <a:r>
              <a:rPr lang="en-US" dirty="0" smtClean="0"/>
              <a:t> en 2020</a:t>
            </a:r>
          </a:p>
          <a:p>
            <a:pPr marL="457200" lvl="1" indent="0">
              <a:buNone/>
            </a:pPr>
            <a:r>
              <a:rPr lang="en-US" dirty="0" smtClean="0"/>
              <a:t>→ accord </a:t>
            </a:r>
            <a:r>
              <a:rPr lang="en-US" dirty="0" err="1" smtClean="0"/>
              <a:t>universel</a:t>
            </a:r>
            <a:r>
              <a:rPr lang="en-US" dirty="0" smtClean="0"/>
              <a:t> </a:t>
            </a:r>
            <a:r>
              <a:rPr lang="en-US" dirty="0" err="1" smtClean="0"/>
              <a:t>juridiquement</a:t>
            </a:r>
            <a:r>
              <a:rPr lang="en-US" dirty="0" smtClean="0"/>
              <a:t> </a:t>
            </a:r>
            <a:r>
              <a:rPr lang="en-US" dirty="0" err="1" smtClean="0"/>
              <a:t>contraignant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</a:t>
            </a:r>
            <a:r>
              <a:rPr lang="en-US" dirty="0" err="1" smtClean="0"/>
              <a:t>climat</a:t>
            </a:r>
            <a:r>
              <a:rPr lang="en-US" dirty="0" smtClean="0"/>
              <a:t>, </a:t>
            </a:r>
            <a:r>
              <a:rPr lang="en-US" dirty="0" err="1" smtClean="0"/>
              <a:t>ayant</a:t>
            </a:r>
            <a:r>
              <a:rPr lang="en-US" dirty="0" smtClean="0"/>
              <a:t> pour but de </a:t>
            </a:r>
            <a:r>
              <a:rPr lang="en-US" dirty="0" err="1" smtClean="0"/>
              <a:t>maintenir</a:t>
            </a:r>
            <a:r>
              <a:rPr lang="en-US" dirty="0" smtClean="0"/>
              <a:t> le </a:t>
            </a:r>
            <a:r>
              <a:rPr lang="en-US" dirty="0" err="1" smtClean="0"/>
              <a:t>réchauffement</a:t>
            </a:r>
            <a:r>
              <a:rPr lang="en-US" dirty="0" smtClean="0"/>
              <a:t> </a:t>
            </a:r>
            <a:r>
              <a:rPr lang="en-US" dirty="0" err="1" smtClean="0"/>
              <a:t>climatique</a:t>
            </a:r>
            <a:r>
              <a:rPr lang="en-US" dirty="0" smtClean="0"/>
              <a:t> &lt; 2°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4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Principaux</a:t>
            </a:r>
            <a:r>
              <a:rPr lang="en-US" dirty="0" smtClean="0"/>
              <a:t> </a:t>
            </a:r>
            <a:r>
              <a:rPr lang="en-US" dirty="0" err="1" smtClean="0"/>
              <a:t>éléments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45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ENJEUX DE LA COP21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Contributions </a:t>
            </a:r>
            <a:r>
              <a:rPr lang="en-US" dirty="0" err="1" smtClean="0"/>
              <a:t>prévues</a:t>
            </a:r>
            <a:r>
              <a:rPr lang="en-US" dirty="0" smtClean="0"/>
              <a:t> </a:t>
            </a:r>
            <a:r>
              <a:rPr lang="en-US" dirty="0" err="1" smtClean="0"/>
              <a:t>déterminées</a:t>
            </a:r>
            <a:r>
              <a:rPr lang="en-US" dirty="0" smtClean="0"/>
              <a:t> au </a:t>
            </a:r>
            <a:r>
              <a:rPr lang="en-US" dirty="0" err="1" smtClean="0"/>
              <a:t>niveau</a:t>
            </a:r>
            <a:r>
              <a:rPr lang="en-US" dirty="0" smtClean="0"/>
              <a:t> national (CPDN)</a:t>
            </a:r>
          </a:p>
          <a:p>
            <a:pPr lvl="1"/>
            <a:r>
              <a:rPr lang="en-US" dirty="0" smtClean="0"/>
              <a:t>Capturer les CPDN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l’accord</a:t>
            </a:r>
            <a:r>
              <a:rPr lang="en-US" dirty="0" smtClean="0"/>
              <a:t> de Paris</a:t>
            </a:r>
          </a:p>
          <a:p>
            <a:pPr lvl="1"/>
            <a:r>
              <a:rPr lang="en-US" dirty="0" err="1" smtClean="0"/>
              <a:t>Créer</a:t>
            </a:r>
            <a:r>
              <a:rPr lang="en-US" dirty="0" smtClean="0"/>
              <a:t> des </a:t>
            </a:r>
            <a:r>
              <a:rPr lang="en-US" dirty="0" err="1" smtClean="0"/>
              <a:t>mécanismes</a:t>
            </a:r>
            <a:r>
              <a:rPr lang="en-US" dirty="0" smtClean="0"/>
              <a:t> et des </a:t>
            </a:r>
            <a:r>
              <a:rPr lang="en-US" dirty="0" err="1" smtClean="0"/>
              <a:t>principes</a:t>
            </a:r>
            <a:r>
              <a:rPr lang="en-US" dirty="0" smtClean="0"/>
              <a:t> </a:t>
            </a:r>
            <a:r>
              <a:rPr lang="en-US" dirty="0" err="1" smtClean="0"/>
              <a:t>juridiquement</a:t>
            </a:r>
            <a:r>
              <a:rPr lang="en-US" dirty="0" smtClean="0"/>
              <a:t> </a:t>
            </a:r>
            <a:r>
              <a:rPr lang="en-US" dirty="0" err="1" smtClean="0"/>
              <a:t>contraignants</a:t>
            </a:r>
            <a:r>
              <a:rPr lang="en-US" dirty="0" smtClean="0"/>
              <a:t> pour les </a:t>
            </a:r>
            <a:r>
              <a:rPr lang="en-US" dirty="0" err="1" smtClean="0"/>
              <a:t>renforcer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temps</a:t>
            </a:r>
          </a:p>
          <a:p>
            <a:pPr lvl="1"/>
            <a:r>
              <a:rPr lang="en-US" dirty="0" err="1" smtClean="0"/>
              <a:t>S’assurer</a:t>
            </a:r>
            <a:r>
              <a:rPr lang="en-US" dirty="0" smtClean="0"/>
              <a:t> </a:t>
            </a:r>
            <a:r>
              <a:rPr lang="en-US" dirty="0" err="1" smtClean="0"/>
              <a:t>qu’elles</a:t>
            </a:r>
            <a:r>
              <a:rPr lang="en-US" dirty="0" smtClean="0"/>
              <a:t> </a:t>
            </a:r>
            <a:r>
              <a:rPr lang="en-US" dirty="0" err="1" smtClean="0"/>
              <a:t>soient</a:t>
            </a:r>
            <a:r>
              <a:rPr lang="en-US" dirty="0" smtClean="0"/>
              <a:t> </a:t>
            </a:r>
            <a:r>
              <a:rPr lang="en-US" dirty="0" err="1" smtClean="0"/>
              <a:t>transparentes</a:t>
            </a:r>
            <a:r>
              <a:rPr lang="en-US" dirty="0" smtClean="0"/>
              <a:t>, </a:t>
            </a:r>
            <a:r>
              <a:rPr lang="en-US" dirty="0" err="1" smtClean="0"/>
              <a:t>comptabilisables</a:t>
            </a:r>
            <a:r>
              <a:rPr lang="en-US" dirty="0" smtClean="0"/>
              <a:t> et </a:t>
            </a:r>
            <a:r>
              <a:rPr lang="en-US" dirty="0" err="1" smtClean="0"/>
              <a:t>vérifiables</a:t>
            </a:r>
            <a:endParaRPr lang="en-US" dirty="0" smtClean="0"/>
          </a:p>
          <a:p>
            <a:pPr lvl="1"/>
            <a:r>
              <a:rPr lang="en-US" dirty="0" smtClean="0"/>
              <a:t>Proposer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trajectoire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plus long </a:t>
            </a:r>
            <a:r>
              <a:rPr lang="en-US" dirty="0" err="1" smtClean="0"/>
              <a:t>terme</a:t>
            </a:r>
            <a:endParaRPr lang="en-US" dirty="0" smtClean="0"/>
          </a:p>
          <a:p>
            <a:pPr lvl="1"/>
            <a:r>
              <a:rPr lang="en-US" dirty="0" smtClean="0"/>
              <a:t>Proposer des </a:t>
            </a:r>
            <a:r>
              <a:rPr lang="en-US" dirty="0" err="1" smtClean="0"/>
              <a:t>modalités</a:t>
            </a:r>
            <a:r>
              <a:rPr lang="en-US" dirty="0" smtClean="0"/>
              <a:t> pour </a:t>
            </a:r>
            <a:r>
              <a:rPr lang="en-US" dirty="0" err="1" smtClean="0"/>
              <a:t>différencier</a:t>
            </a:r>
            <a:r>
              <a:rPr lang="en-US" dirty="0" smtClean="0"/>
              <a:t> les CPDN</a:t>
            </a:r>
          </a:p>
          <a:p>
            <a:pPr lvl="1"/>
            <a:r>
              <a:rPr lang="en-US" dirty="0" err="1"/>
              <a:t>Créer</a:t>
            </a:r>
            <a:r>
              <a:rPr lang="en-US" dirty="0"/>
              <a:t> des </a:t>
            </a:r>
            <a:r>
              <a:rPr lang="en-US" dirty="0" err="1"/>
              <a:t>mécanismes</a:t>
            </a:r>
            <a:r>
              <a:rPr lang="en-US" dirty="0"/>
              <a:t> qui </a:t>
            </a:r>
            <a:r>
              <a:rPr lang="en-US" dirty="0" err="1"/>
              <a:t>fixent</a:t>
            </a:r>
            <a:r>
              <a:rPr lang="en-US" dirty="0"/>
              <a:t> des </a:t>
            </a:r>
            <a:r>
              <a:rPr lang="en-US" dirty="0" err="1"/>
              <a:t>objectifs</a:t>
            </a:r>
            <a:r>
              <a:rPr lang="en-US" dirty="0"/>
              <a:t> de </a:t>
            </a:r>
            <a:r>
              <a:rPr lang="en-US" dirty="0" err="1"/>
              <a:t>réduction</a:t>
            </a:r>
            <a:r>
              <a:rPr lang="en-US" dirty="0"/>
              <a:t> </a:t>
            </a:r>
            <a:r>
              <a:rPr lang="en-US" dirty="0" err="1"/>
              <a:t>d’émission</a:t>
            </a:r>
            <a:r>
              <a:rPr lang="en-US" dirty="0"/>
              <a:t> à </a:t>
            </a:r>
            <a:r>
              <a:rPr lang="en-US" dirty="0" err="1"/>
              <a:t>certains</a:t>
            </a:r>
            <a:r>
              <a:rPr lang="en-US" dirty="0"/>
              <a:t> </a:t>
            </a:r>
            <a:r>
              <a:rPr lang="en-US" dirty="0" err="1"/>
              <a:t>secteurs</a:t>
            </a:r>
            <a:r>
              <a:rPr lang="en-US" dirty="0"/>
              <a:t> </a:t>
            </a:r>
            <a:r>
              <a:rPr lang="en-US" dirty="0" err="1"/>
              <a:t>internationaux</a:t>
            </a:r>
            <a:r>
              <a:rPr lang="en-US" dirty="0"/>
              <a:t> </a:t>
            </a:r>
            <a:r>
              <a:rPr lang="en-US" dirty="0" smtClean="0"/>
              <a:t>(ex. transports) </a:t>
            </a:r>
            <a:endParaRPr lang="en-US" dirty="0" smtClean="0">
              <a:effectLst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2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ENJEUX DE LA COP21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Adaptation et </a:t>
            </a:r>
            <a:r>
              <a:rPr lang="en-US" dirty="0" err="1" smtClean="0"/>
              <a:t>pertes</a:t>
            </a:r>
            <a:r>
              <a:rPr lang="en-US" dirty="0" smtClean="0"/>
              <a:t> et </a:t>
            </a:r>
            <a:r>
              <a:rPr lang="en-US" dirty="0" err="1" smtClean="0"/>
              <a:t>préjudices</a:t>
            </a:r>
            <a:endParaRPr lang="en-US" dirty="0" smtClean="0"/>
          </a:p>
          <a:p>
            <a:pPr lvl="1"/>
            <a:r>
              <a:rPr lang="en-US" dirty="0" err="1" smtClean="0"/>
              <a:t>Traiter</a:t>
            </a:r>
            <a:r>
              <a:rPr lang="en-US" dirty="0" smtClean="0"/>
              <a:t> de </a:t>
            </a:r>
            <a:r>
              <a:rPr lang="en-US" dirty="0" err="1" smtClean="0"/>
              <a:t>l’adaptation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parité</a:t>
            </a:r>
            <a:r>
              <a:rPr lang="en-US" dirty="0" smtClean="0"/>
              <a:t> </a:t>
            </a:r>
            <a:r>
              <a:rPr lang="en-US" dirty="0" err="1" smtClean="0"/>
              <a:t>égale</a:t>
            </a:r>
            <a:r>
              <a:rPr lang="en-US" dirty="0" smtClean="0"/>
              <a:t> avec </a:t>
            </a:r>
            <a:r>
              <a:rPr lang="en-US" dirty="0" err="1" smtClean="0"/>
              <a:t>l’atténuation</a:t>
            </a:r>
            <a:endParaRPr lang="en-US" dirty="0" smtClean="0"/>
          </a:p>
          <a:p>
            <a:pPr lvl="1"/>
            <a:r>
              <a:rPr lang="en-US" dirty="0" err="1" smtClean="0"/>
              <a:t>Etablir</a:t>
            </a:r>
            <a:r>
              <a:rPr lang="en-US" dirty="0" smtClean="0"/>
              <a:t> un </a:t>
            </a:r>
            <a:r>
              <a:rPr lang="en-US" dirty="0" err="1" smtClean="0"/>
              <a:t>objectif</a:t>
            </a:r>
            <a:r>
              <a:rPr lang="en-US" dirty="0" smtClean="0"/>
              <a:t> </a:t>
            </a:r>
            <a:r>
              <a:rPr lang="en-US" dirty="0" err="1" smtClean="0"/>
              <a:t>planétaire</a:t>
            </a:r>
            <a:r>
              <a:rPr lang="en-US" dirty="0" smtClean="0"/>
              <a:t> pour </a:t>
            </a:r>
            <a:r>
              <a:rPr lang="en-US" dirty="0" err="1" smtClean="0"/>
              <a:t>l’adaptation</a:t>
            </a:r>
            <a:endParaRPr lang="en-US" dirty="0" smtClean="0"/>
          </a:p>
          <a:p>
            <a:pPr lvl="1"/>
            <a:r>
              <a:rPr lang="en-US" dirty="0" err="1" smtClean="0"/>
              <a:t>Fournir</a:t>
            </a:r>
            <a:r>
              <a:rPr lang="en-US" dirty="0" smtClean="0"/>
              <a:t> des </a:t>
            </a:r>
            <a:r>
              <a:rPr lang="en-US" dirty="0" err="1" smtClean="0"/>
              <a:t>garanties</a:t>
            </a:r>
            <a:r>
              <a:rPr lang="en-US" dirty="0" smtClean="0"/>
              <a:t> </a:t>
            </a:r>
            <a:r>
              <a:rPr lang="en-US" dirty="0" err="1" smtClean="0"/>
              <a:t>réelles</a:t>
            </a:r>
            <a:r>
              <a:rPr lang="en-US" dirty="0" smtClean="0"/>
              <a:t> pour un </a:t>
            </a:r>
            <a:r>
              <a:rPr lang="en-US" dirty="0" err="1" smtClean="0"/>
              <a:t>soutien</a:t>
            </a:r>
            <a:r>
              <a:rPr lang="en-US" dirty="0" smtClean="0"/>
              <a:t> </a:t>
            </a:r>
            <a:r>
              <a:rPr lang="en-US" dirty="0" err="1" smtClean="0"/>
              <a:t>accru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l’adaptation</a:t>
            </a:r>
            <a:endParaRPr lang="en-US" dirty="0" smtClean="0"/>
          </a:p>
          <a:p>
            <a:pPr lvl="1"/>
            <a:r>
              <a:rPr lang="en-US" dirty="0" smtClean="0"/>
              <a:t>CPDN </a:t>
            </a:r>
            <a:r>
              <a:rPr lang="en-US" dirty="0" err="1" smtClean="0"/>
              <a:t>incluant</a:t>
            </a:r>
            <a:r>
              <a:rPr lang="en-US" dirty="0" smtClean="0"/>
              <a:t> un </a:t>
            </a:r>
            <a:r>
              <a:rPr lang="en-US" dirty="0" err="1" smtClean="0"/>
              <a:t>volet</a:t>
            </a:r>
            <a:r>
              <a:rPr lang="en-US" dirty="0" smtClean="0"/>
              <a:t> adaptation</a:t>
            </a:r>
          </a:p>
          <a:p>
            <a:pPr lvl="1"/>
            <a:r>
              <a:rPr lang="en-US" dirty="0" err="1" smtClean="0"/>
              <a:t>Fonds</a:t>
            </a:r>
            <a:r>
              <a:rPr lang="en-US" dirty="0" smtClean="0"/>
              <a:t> </a:t>
            </a:r>
            <a:r>
              <a:rPr lang="en-US" dirty="0" err="1" smtClean="0"/>
              <a:t>Vert</a:t>
            </a:r>
            <a:r>
              <a:rPr lang="en-US" dirty="0" smtClean="0"/>
              <a:t>: allocation des </a:t>
            </a:r>
            <a:r>
              <a:rPr lang="en-US" dirty="0" err="1" smtClean="0"/>
              <a:t>fonds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égalité</a:t>
            </a:r>
            <a:r>
              <a:rPr lang="en-US" dirty="0" smtClean="0"/>
              <a:t> entre </a:t>
            </a:r>
            <a:r>
              <a:rPr lang="en-US" dirty="0" err="1" smtClean="0"/>
              <a:t>atténuation</a:t>
            </a:r>
            <a:r>
              <a:rPr lang="en-US" dirty="0" smtClean="0"/>
              <a:t> et adaptation + 50% des </a:t>
            </a:r>
            <a:r>
              <a:rPr lang="en-US" dirty="0" err="1" smtClean="0"/>
              <a:t>fonds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l’adaptation</a:t>
            </a:r>
            <a:r>
              <a:rPr lang="en-US" dirty="0" smtClean="0"/>
              <a:t> </a:t>
            </a:r>
            <a:r>
              <a:rPr lang="en-US" dirty="0" err="1" smtClean="0"/>
              <a:t>destinés</a:t>
            </a:r>
            <a:r>
              <a:rPr lang="en-US" dirty="0" smtClean="0"/>
              <a:t> aux pays les plus </a:t>
            </a:r>
            <a:r>
              <a:rPr lang="en-US" dirty="0" err="1" smtClean="0"/>
              <a:t>vulnérables</a:t>
            </a:r>
            <a:endParaRPr lang="en-US" dirty="0" smtClean="0"/>
          </a:p>
          <a:p>
            <a:pPr lvl="1"/>
            <a:r>
              <a:rPr lang="en-US" dirty="0" smtClean="0"/>
              <a:t>Placement des </a:t>
            </a:r>
            <a:r>
              <a:rPr lang="en-US" dirty="0" err="1" smtClean="0"/>
              <a:t>Pertes</a:t>
            </a:r>
            <a:r>
              <a:rPr lang="en-US" dirty="0" smtClean="0"/>
              <a:t> et </a:t>
            </a:r>
            <a:r>
              <a:rPr lang="en-US" dirty="0" err="1" smtClean="0"/>
              <a:t>Préjudices</a:t>
            </a:r>
            <a:r>
              <a:rPr lang="en-US" dirty="0" smtClean="0"/>
              <a:t>: avec Adaptation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séparément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6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ENJEUX DE LA COP21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err="1" smtClean="0"/>
              <a:t>Financement</a:t>
            </a:r>
            <a:endParaRPr lang="en-US" sz="3400" dirty="0" smtClean="0"/>
          </a:p>
          <a:p>
            <a:pPr lvl="1"/>
            <a:r>
              <a:rPr lang="en-US" dirty="0" err="1" smtClean="0"/>
              <a:t>Renforcer</a:t>
            </a:r>
            <a:r>
              <a:rPr lang="en-US" dirty="0" smtClean="0"/>
              <a:t> </a:t>
            </a:r>
            <a:r>
              <a:rPr lang="en-US" dirty="0" err="1" smtClean="0"/>
              <a:t>l’engagement</a:t>
            </a:r>
            <a:r>
              <a:rPr lang="en-US" dirty="0" smtClean="0"/>
              <a:t> des pays </a:t>
            </a:r>
            <a:r>
              <a:rPr lang="en-US" dirty="0" err="1" smtClean="0"/>
              <a:t>développés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mobiliser 100 milliards de dollars par an </a:t>
            </a:r>
            <a:r>
              <a:rPr lang="en-US" dirty="0" err="1" smtClean="0"/>
              <a:t>d’ici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2020 pour financer les efforts de </a:t>
            </a:r>
            <a:r>
              <a:rPr lang="en-US" dirty="0" err="1" smtClean="0"/>
              <a:t>réduction</a:t>
            </a:r>
            <a:r>
              <a:rPr lang="en-US" dirty="0" smtClean="0"/>
              <a:t> </a:t>
            </a:r>
            <a:r>
              <a:rPr lang="en-US" dirty="0" err="1" smtClean="0"/>
              <a:t>d’émissions</a:t>
            </a:r>
            <a:r>
              <a:rPr lang="en-US" dirty="0" smtClean="0"/>
              <a:t> et </a:t>
            </a:r>
            <a:r>
              <a:rPr lang="en-US" dirty="0" err="1" smtClean="0"/>
              <a:t>d’adaptation</a:t>
            </a:r>
            <a:r>
              <a:rPr lang="en-US" dirty="0" smtClean="0"/>
              <a:t> des pays en </a:t>
            </a:r>
            <a:r>
              <a:rPr lang="en-US" dirty="0" err="1" smtClean="0"/>
              <a:t>développement</a:t>
            </a:r>
            <a:endParaRPr lang="en-US" dirty="0" smtClean="0"/>
          </a:p>
          <a:p>
            <a:pPr lvl="1"/>
            <a:r>
              <a:rPr lang="en-US" dirty="0" err="1" smtClean="0"/>
              <a:t>Ancrer</a:t>
            </a:r>
            <a:r>
              <a:rPr lang="en-US" dirty="0" smtClean="0"/>
              <a:t> de nouveaux engagements financiers pour après 2020, et </a:t>
            </a:r>
            <a:r>
              <a:rPr lang="en-US" dirty="0" err="1" smtClean="0"/>
              <a:t>indiquer</a:t>
            </a:r>
            <a:r>
              <a:rPr lang="en-US" dirty="0" smtClean="0"/>
              <a:t> </a:t>
            </a:r>
            <a:r>
              <a:rPr lang="en-US" dirty="0" err="1" smtClean="0"/>
              <a:t>clairement</a:t>
            </a:r>
            <a:r>
              <a:rPr lang="en-US" dirty="0"/>
              <a:t> la contribution des </a:t>
            </a:r>
            <a:r>
              <a:rPr lang="en-US" dirty="0" err="1"/>
              <a:t>différentes</a:t>
            </a:r>
            <a:r>
              <a:rPr lang="en-US" dirty="0"/>
              <a:t> sources de </a:t>
            </a:r>
            <a:r>
              <a:rPr lang="en-US" dirty="0" err="1"/>
              <a:t>revenus</a:t>
            </a:r>
            <a:r>
              <a:rPr lang="en-US" dirty="0"/>
              <a:t> - publics, </a:t>
            </a:r>
            <a:r>
              <a:rPr lang="en-US" dirty="0" err="1"/>
              <a:t>privés</a:t>
            </a:r>
            <a:r>
              <a:rPr lang="en-US" dirty="0"/>
              <a:t> et </a:t>
            </a:r>
            <a:r>
              <a:rPr lang="en-US" dirty="0" err="1"/>
              <a:t>autres</a:t>
            </a:r>
            <a:r>
              <a:rPr lang="en-US" dirty="0"/>
              <a:t> sources</a:t>
            </a:r>
            <a:endParaRPr lang="en-US" dirty="0" smtClean="0"/>
          </a:p>
          <a:p>
            <a:pPr lvl="1"/>
            <a:r>
              <a:rPr lang="en-US" dirty="0" smtClean="0"/>
              <a:t>Encourager la </a:t>
            </a:r>
            <a:r>
              <a:rPr lang="en-US" dirty="0" err="1" smtClean="0"/>
              <a:t>réorientation</a:t>
            </a:r>
            <a:r>
              <a:rPr lang="en-US" dirty="0" smtClean="0"/>
              <a:t> des flux financiers </a:t>
            </a:r>
            <a:r>
              <a:rPr lang="en-US" dirty="0" err="1" smtClean="0"/>
              <a:t>vers</a:t>
            </a:r>
            <a:r>
              <a:rPr lang="en-US" dirty="0" smtClean="0"/>
              <a:t> des </a:t>
            </a:r>
            <a:r>
              <a:rPr lang="en-US" dirty="0" err="1" smtClean="0"/>
              <a:t>investissements</a:t>
            </a:r>
            <a:r>
              <a:rPr lang="en-US" dirty="0" smtClean="0"/>
              <a:t> </a:t>
            </a:r>
            <a:r>
              <a:rPr lang="en-US" dirty="0" err="1" smtClean="0"/>
              <a:t>promouvant</a:t>
            </a:r>
            <a:r>
              <a:rPr lang="en-US" dirty="0" smtClean="0"/>
              <a:t> des </a:t>
            </a:r>
            <a:r>
              <a:rPr lang="en-US" dirty="0" err="1" smtClean="0"/>
              <a:t>modèles</a:t>
            </a:r>
            <a:r>
              <a:rPr lang="en-US" dirty="0" smtClean="0"/>
              <a:t> </a:t>
            </a:r>
            <a:r>
              <a:rPr lang="en-US" dirty="0" err="1" smtClean="0"/>
              <a:t>résilients</a:t>
            </a:r>
            <a:r>
              <a:rPr lang="en-US" dirty="0" smtClean="0"/>
              <a:t> et </a:t>
            </a:r>
            <a:r>
              <a:rPr lang="en-US" dirty="0" err="1" smtClean="0"/>
              <a:t>faiblement</a:t>
            </a:r>
            <a:r>
              <a:rPr lang="en-US" dirty="0" smtClean="0"/>
              <a:t> </a:t>
            </a:r>
            <a:r>
              <a:rPr lang="en-US" dirty="0" err="1" smtClean="0"/>
              <a:t>émetteurs</a:t>
            </a:r>
            <a:r>
              <a:rPr lang="en-US" dirty="0" smtClean="0"/>
              <a:t> et  </a:t>
            </a:r>
            <a:r>
              <a:rPr lang="en-US" dirty="0" err="1" smtClean="0"/>
              <a:t>créer</a:t>
            </a:r>
            <a:r>
              <a:rPr lang="en-US" dirty="0" smtClean="0"/>
              <a:t> des </a:t>
            </a:r>
            <a:r>
              <a:rPr lang="en-US" dirty="0" err="1" smtClean="0"/>
              <a:t>mécanismes</a:t>
            </a:r>
            <a:r>
              <a:rPr lang="en-US" dirty="0" smtClean="0"/>
              <a:t> pour </a:t>
            </a:r>
            <a:r>
              <a:rPr lang="en-US" dirty="0" err="1" smtClean="0"/>
              <a:t>générer</a:t>
            </a:r>
            <a:r>
              <a:rPr lang="en-US" dirty="0" smtClean="0"/>
              <a:t> de </a:t>
            </a:r>
            <a:r>
              <a:rPr lang="en-US" dirty="0" err="1" smtClean="0"/>
              <a:t>nouvelles</a:t>
            </a:r>
            <a:r>
              <a:rPr lang="en-US" dirty="0" smtClean="0"/>
              <a:t> </a:t>
            </a:r>
            <a:r>
              <a:rPr lang="en-US" dirty="0" err="1" smtClean="0"/>
              <a:t>recettes</a:t>
            </a:r>
            <a:r>
              <a:rPr lang="en-US" dirty="0" smtClean="0"/>
              <a:t> </a:t>
            </a:r>
            <a:r>
              <a:rPr lang="en-US" dirty="0" err="1" smtClean="0"/>
              <a:t>financières</a:t>
            </a:r>
            <a:r>
              <a:rPr lang="en-US" dirty="0" smtClean="0"/>
              <a:t> (ex. </a:t>
            </a:r>
            <a:r>
              <a:rPr lang="en-US" dirty="0" err="1" smtClean="0"/>
              <a:t>taxe</a:t>
            </a:r>
            <a:r>
              <a:rPr lang="en-US" dirty="0" smtClean="0"/>
              <a:t> s/transactions </a:t>
            </a:r>
            <a:r>
              <a:rPr lang="en-US" dirty="0" err="1" smtClean="0"/>
              <a:t>financières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Mettre</a:t>
            </a:r>
            <a:r>
              <a:rPr lang="en-US" dirty="0" smtClean="0"/>
              <a:t> en place un </a:t>
            </a:r>
            <a:r>
              <a:rPr lang="en-US" dirty="0" err="1" smtClean="0"/>
              <a:t>système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r>
              <a:rPr lang="en-US" dirty="0" smtClean="0"/>
              <a:t> des engagements </a:t>
            </a:r>
            <a:r>
              <a:rPr lang="en-US" dirty="0" err="1" smtClean="0"/>
              <a:t>pris</a:t>
            </a:r>
            <a:r>
              <a:rPr lang="en-US" dirty="0" smtClean="0"/>
              <a:t> pour </a:t>
            </a:r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mise</a:t>
            </a:r>
            <a:r>
              <a:rPr lang="en-US" dirty="0" smtClean="0"/>
              <a:t> en oeuvre</a:t>
            </a:r>
          </a:p>
          <a:p>
            <a:pPr lvl="1"/>
            <a:r>
              <a:rPr lang="en-US" dirty="0" err="1" smtClean="0"/>
              <a:t>Prioriser</a:t>
            </a:r>
            <a:r>
              <a:rPr lang="en-US" dirty="0" smtClean="0"/>
              <a:t> les plus </a:t>
            </a:r>
            <a:r>
              <a:rPr lang="en-US" dirty="0" err="1" smtClean="0"/>
              <a:t>démunis</a:t>
            </a:r>
            <a:r>
              <a:rPr lang="en-US" dirty="0" smtClean="0"/>
              <a:t>, </a:t>
            </a:r>
            <a:r>
              <a:rPr lang="en-US" dirty="0" err="1" smtClean="0"/>
              <a:t>différencier</a:t>
            </a:r>
            <a:r>
              <a:rPr lang="en-US" dirty="0" smtClean="0"/>
              <a:t> les types de </a:t>
            </a:r>
            <a:r>
              <a:rPr lang="en-US" dirty="0" err="1" smtClean="0"/>
              <a:t>financement</a:t>
            </a:r>
            <a:r>
              <a:rPr lang="en-US" dirty="0" smtClean="0"/>
              <a:t> en </a:t>
            </a:r>
            <a:r>
              <a:rPr lang="en-US" dirty="0" err="1" smtClean="0"/>
              <a:t>fonction</a:t>
            </a:r>
            <a:r>
              <a:rPr lang="en-US" dirty="0" smtClean="0"/>
              <a:t> des types de </a:t>
            </a:r>
            <a:r>
              <a:rPr lang="en-US" dirty="0" err="1" smtClean="0"/>
              <a:t>besoin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62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ENJEUX DE LA COP21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Développement</a:t>
            </a:r>
            <a:r>
              <a:rPr lang="en-US" dirty="0" smtClean="0"/>
              <a:t> et transfer de technologies</a:t>
            </a:r>
          </a:p>
          <a:p>
            <a:pPr lvl="1"/>
            <a:r>
              <a:rPr lang="en-US" dirty="0" err="1" smtClean="0"/>
              <a:t>Déclencher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soutien</a:t>
            </a:r>
            <a:r>
              <a:rPr lang="en-US" dirty="0"/>
              <a:t> pour </a:t>
            </a:r>
            <a:r>
              <a:rPr lang="en-US" dirty="0" err="1"/>
              <a:t>une</a:t>
            </a:r>
            <a:r>
              <a:rPr lang="en-US" dirty="0"/>
              <a:t> action </a:t>
            </a:r>
            <a:r>
              <a:rPr lang="en-US" dirty="0" err="1"/>
              <a:t>renforcée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le </a:t>
            </a:r>
            <a:r>
              <a:rPr lang="en-US" dirty="0" err="1"/>
              <a:t>développement</a:t>
            </a:r>
            <a:r>
              <a:rPr lang="en-US" dirty="0"/>
              <a:t> et le </a:t>
            </a:r>
            <a:r>
              <a:rPr lang="en-US" dirty="0" err="1"/>
              <a:t>transfert</a:t>
            </a:r>
            <a:r>
              <a:rPr lang="en-US" dirty="0"/>
              <a:t> de </a:t>
            </a:r>
            <a:r>
              <a:rPr lang="en-US" dirty="0" err="1"/>
              <a:t>technologie</a:t>
            </a:r>
            <a:r>
              <a:rPr lang="en-US" dirty="0"/>
              <a:t>, en </a:t>
            </a:r>
            <a:r>
              <a:rPr lang="en-US" dirty="0" err="1" smtClean="0"/>
              <a:t>veillant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 </a:t>
            </a:r>
            <a:r>
              <a:rPr lang="en-US" dirty="0" err="1"/>
              <a:t>mécanisme</a:t>
            </a:r>
            <a:r>
              <a:rPr lang="en-US" dirty="0"/>
              <a:t> </a:t>
            </a:r>
            <a:r>
              <a:rPr lang="en-US" dirty="0" err="1"/>
              <a:t>créé</a:t>
            </a:r>
            <a:r>
              <a:rPr lang="en-US" dirty="0"/>
              <a:t> en </a:t>
            </a:r>
            <a:r>
              <a:rPr lang="en-US" dirty="0" err="1"/>
              <a:t>vertu</a:t>
            </a:r>
            <a:r>
              <a:rPr lang="en-US" dirty="0"/>
              <a:t> de la </a:t>
            </a:r>
            <a:r>
              <a:rPr lang="en-US" dirty="0" smtClean="0"/>
              <a:t>Convention</a:t>
            </a:r>
            <a:r>
              <a:rPr lang="en-US" dirty="0"/>
              <a:t> </a:t>
            </a:r>
            <a:r>
              <a:rPr lang="en-US" dirty="0" smtClean="0"/>
              <a:t>(CET </a:t>
            </a:r>
            <a:r>
              <a:rPr lang="en-US" dirty="0"/>
              <a:t>et le </a:t>
            </a:r>
            <a:r>
              <a:rPr lang="en-US" dirty="0" smtClean="0"/>
              <a:t>CRTC) </a:t>
            </a:r>
            <a:r>
              <a:rPr lang="en-US" dirty="0" err="1" smtClean="0"/>
              <a:t>accélère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développement</a:t>
            </a:r>
            <a:r>
              <a:rPr lang="en-US" dirty="0"/>
              <a:t> et le </a:t>
            </a:r>
            <a:r>
              <a:rPr lang="en-US" dirty="0" err="1"/>
              <a:t>transfert</a:t>
            </a:r>
            <a:r>
              <a:rPr lang="en-US" dirty="0"/>
              <a:t> </a:t>
            </a:r>
            <a:r>
              <a:rPr lang="en-US" dirty="0" err="1"/>
              <a:t>technologique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l'appui</a:t>
            </a:r>
            <a:r>
              <a:rPr lang="en-US" dirty="0"/>
              <a:t> de </a:t>
            </a:r>
            <a:r>
              <a:rPr lang="en-US" dirty="0" err="1"/>
              <a:t>mesures</a:t>
            </a:r>
            <a:r>
              <a:rPr lang="en-US" dirty="0"/>
              <a:t> </a:t>
            </a:r>
            <a:r>
              <a:rPr lang="en-US" dirty="0" err="1"/>
              <a:t>d'adaptation</a:t>
            </a:r>
            <a:r>
              <a:rPr lang="en-US" dirty="0"/>
              <a:t> et </a:t>
            </a:r>
            <a:r>
              <a:rPr lang="en-US" dirty="0" err="1"/>
              <a:t>d'atténuation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Transparence de </a:t>
            </a:r>
            <a:r>
              <a:rPr lang="en-US" dirty="0" err="1" smtClean="0"/>
              <a:t>l’appui</a:t>
            </a:r>
            <a:r>
              <a:rPr lang="en-US" dirty="0" smtClean="0"/>
              <a:t> et des actions</a:t>
            </a:r>
          </a:p>
          <a:p>
            <a:pPr lvl="1"/>
            <a:r>
              <a:rPr lang="en-US" dirty="0"/>
              <a:t>assurer un cadre de transparence et de </a:t>
            </a:r>
            <a:r>
              <a:rPr lang="en-US" dirty="0" err="1"/>
              <a:t>responsabilité</a:t>
            </a:r>
            <a:r>
              <a:rPr lang="en-US" dirty="0"/>
              <a:t> </a:t>
            </a:r>
            <a:r>
              <a:rPr lang="en-US" dirty="0" smtClean="0"/>
              <a:t>exact, </a:t>
            </a:r>
            <a:r>
              <a:rPr lang="en-US" dirty="0" err="1" smtClean="0"/>
              <a:t>cohérent</a:t>
            </a:r>
            <a:r>
              <a:rPr lang="en-US" dirty="0" smtClean="0"/>
              <a:t>, </a:t>
            </a:r>
            <a:r>
              <a:rPr lang="en-US" dirty="0" err="1" smtClean="0"/>
              <a:t>complet</a:t>
            </a:r>
            <a:r>
              <a:rPr lang="en-US" dirty="0" smtClean="0"/>
              <a:t> </a:t>
            </a:r>
            <a:r>
              <a:rPr lang="en-US" dirty="0"/>
              <a:t>et comparable, </a:t>
            </a:r>
            <a:r>
              <a:rPr lang="en-US" dirty="0" err="1"/>
              <a:t>permettant</a:t>
            </a:r>
            <a:r>
              <a:rPr lang="en-US" dirty="0"/>
              <a:t> </a:t>
            </a:r>
            <a:r>
              <a:rPr lang="en-US" dirty="0" err="1" smtClean="0"/>
              <a:t>examens</a:t>
            </a:r>
            <a:r>
              <a:rPr lang="en-US" dirty="0" smtClean="0"/>
              <a:t> et </a:t>
            </a:r>
            <a:r>
              <a:rPr lang="en-US" dirty="0" err="1" smtClean="0"/>
              <a:t>avis</a:t>
            </a:r>
            <a:r>
              <a:rPr lang="en-US" dirty="0" smtClean="0"/>
              <a:t> techniques </a:t>
            </a:r>
            <a:r>
              <a:rPr lang="en-US" dirty="0" err="1" smtClean="0"/>
              <a:t>indépendants</a:t>
            </a:r>
            <a:r>
              <a:rPr lang="en-US" dirty="0" smtClean="0"/>
              <a:t> </a:t>
            </a:r>
            <a:r>
              <a:rPr lang="en-US" dirty="0" err="1" smtClean="0"/>
              <a:t>réguliers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8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>
                <a:latin typeface="Arial" charset="0"/>
              </a:rPr>
              <a:t> </a:t>
            </a:r>
            <a:r>
              <a:rPr lang="en-GB" dirty="0" smtClean="0">
                <a:latin typeface="Arial" charset="0"/>
              </a:rPr>
              <a:t>FORMES DE L’ACCORD</a:t>
            </a:r>
            <a:endParaRPr lang="en-GB" dirty="0">
              <a:latin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8888" y="2349500"/>
          <a:ext cx="7056438" cy="168275"/>
        </p:xfrm>
        <a:graphic>
          <a:graphicData uri="http://schemas.openxmlformats.org/drawingml/2006/table">
            <a:tbl>
              <a:tblPr/>
              <a:tblGrid>
                <a:gridCol w="2016125"/>
                <a:gridCol w="1656103"/>
                <a:gridCol w="1224076"/>
                <a:gridCol w="1368085"/>
                <a:gridCol w="792049"/>
              </a:tblGrid>
              <a:tr h="168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97080"/>
              </p:ext>
            </p:extLst>
          </p:nvPr>
        </p:nvGraphicFramePr>
        <p:xfrm>
          <a:off x="611188" y="2781300"/>
          <a:ext cx="8329612" cy="3455988"/>
        </p:xfrm>
        <a:graphic>
          <a:graphicData uri="http://schemas.openxmlformats.org/drawingml/2006/table">
            <a:tbl>
              <a:tblPr/>
              <a:tblGrid>
                <a:gridCol w="1798155"/>
                <a:gridCol w="1876334"/>
                <a:gridCol w="1370056"/>
                <a:gridCol w="1366265"/>
                <a:gridCol w="1094528"/>
                <a:gridCol w="824274"/>
              </a:tblGrid>
              <a:tr h="3455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Nouveau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traité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international (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Protocole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, Accord de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mise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en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œuvre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Pacte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etc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) y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compris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annexe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ou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listes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Déclarations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unilatéralement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contraignantes</a:t>
                      </a:r>
                      <a:endParaRPr lang="en-GB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Modifications de la Convention et /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ou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du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Protocole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y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compris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l'annexe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Accord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comprenant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diverses</a:t>
                      </a:r>
                      <a:r>
                        <a:rPr lang="en-GB" sz="18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formes</a:t>
                      </a:r>
                      <a:r>
                        <a:rPr lang="en-GB" sz="18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juridiques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Un accord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politique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(par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exemple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sur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la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législation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nationale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Décisions</a:t>
                      </a:r>
                      <a:r>
                        <a:rPr lang="en-GB" sz="1800" dirty="0" smtClean="0">
                          <a:latin typeface="Arial"/>
                          <a:ea typeface="Times New Roman"/>
                          <a:cs typeface="Times New Roman"/>
                        </a:rPr>
                        <a:t> de la COP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Aucun</a:t>
                      </a: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04" marR="673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058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FORMES DE L”ACCORD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Ensemble </a:t>
            </a:r>
            <a:r>
              <a:rPr lang="en-US" dirty="0" err="1" smtClean="0"/>
              <a:t>mixte</a:t>
            </a:r>
            <a:endParaRPr lang="en-US" dirty="0" smtClean="0"/>
          </a:p>
          <a:p>
            <a:pPr lvl="1"/>
            <a:r>
              <a:rPr lang="en-US" dirty="0" err="1" smtClean="0"/>
              <a:t>Protocole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principaux</a:t>
            </a:r>
            <a:r>
              <a:rPr lang="en-US" dirty="0" smtClean="0"/>
              <a:t> </a:t>
            </a:r>
            <a:r>
              <a:rPr lang="en-US" dirty="0" err="1" smtClean="0"/>
              <a:t>éléments</a:t>
            </a:r>
            <a:r>
              <a:rPr lang="en-US" dirty="0" smtClean="0"/>
              <a:t> (engagements </a:t>
            </a:r>
            <a:r>
              <a:rPr lang="en-US" dirty="0" err="1" smtClean="0"/>
              <a:t>globaux</a:t>
            </a:r>
            <a:r>
              <a:rPr lang="en-US" dirty="0" smtClean="0"/>
              <a:t> et dispositions durables) et </a:t>
            </a:r>
            <a:r>
              <a:rPr lang="en-US" dirty="0" err="1" smtClean="0"/>
              <a:t>décision</a:t>
            </a:r>
            <a:r>
              <a:rPr lang="en-US" dirty="0" smtClean="0"/>
              <a:t> de la COP (dispositions de </a:t>
            </a:r>
            <a:r>
              <a:rPr lang="en-US" dirty="0" err="1" smtClean="0"/>
              <a:t>mise</a:t>
            </a:r>
            <a:r>
              <a:rPr lang="en-US" dirty="0" smtClean="0"/>
              <a:t> en oeuvre et </a:t>
            </a:r>
            <a:r>
              <a:rPr lang="en-US" dirty="0" err="1" smtClean="0"/>
              <a:t>transitoires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Protocole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l'atténuation</a:t>
            </a:r>
            <a:r>
              <a:rPr lang="en-US" dirty="0"/>
              <a:t>, </a:t>
            </a:r>
            <a:r>
              <a:rPr lang="en-US" dirty="0" err="1" smtClean="0"/>
              <a:t>déclarations</a:t>
            </a:r>
            <a:r>
              <a:rPr lang="en-US" dirty="0" smtClean="0"/>
              <a:t> </a:t>
            </a:r>
            <a:r>
              <a:rPr lang="en-US" dirty="0" err="1"/>
              <a:t>unilatérales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la </a:t>
            </a:r>
            <a:r>
              <a:rPr lang="en-US" dirty="0" smtClean="0"/>
              <a:t>finance </a:t>
            </a:r>
            <a:r>
              <a:rPr lang="en-US" dirty="0"/>
              <a:t>et </a:t>
            </a:r>
            <a:r>
              <a:rPr lang="en-US" dirty="0" err="1" smtClean="0"/>
              <a:t>décisions</a:t>
            </a:r>
            <a:r>
              <a:rPr lang="en-US" dirty="0" smtClean="0"/>
              <a:t> de la COP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/>
              <a:t>l'adaptation</a:t>
            </a:r>
            <a:r>
              <a:rPr lang="en-US" dirty="0"/>
              <a:t>, le </a:t>
            </a:r>
            <a:r>
              <a:rPr lang="en-US" dirty="0" err="1"/>
              <a:t>transfert</a:t>
            </a:r>
            <a:r>
              <a:rPr lang="en-US" dirty="0"/>
              <a:t> </a:t>
            </a:r>
            <a:r>
              <a:rPr lang="en-US" dirty="0" err="1"/>
              <a:t>technologique</a:t>
            </a:r>
            <a:r>
              <a:rPr lang="en-US" dirty="0"/>
              <a:t> et le </a:t>
            </a:r>
            <a:r>
              <a:rPr lang="en-US" dirty="0" err="1"/>
              <a:t>renforcement</a:t>
            </a:r>
            <a:r>
              <a:rPr lang="en-US" dirty="0"/>
              <a:t> des </a:t>
            </a:r>
            <a:r>
              <a:rPr lang="en-US" dirty="0" err="1" smtClean="0"/>
              <a:t>capacités</a:t>
            </a:r>
            <a:endParaRPr lang="en-US" dirty="0" smtClean="0"/>
          </a:p>
          <a:p>
            <a:pPr lvl="1"/>
            <a:r>
              <a:rPr lang="en-US" dirty="0"/>
              <a:t>Accord </a:t>
            </a:r>
            <a:r>
              <a:rPr lang="en-US" dirty="0" err="1" smtClean="0"/>
              <a:t>politique</a:t>
            </a:r>
            <a:r>
              <a:rPr lang="en-US" dirty="0" smtClean="0"/>
              <a:t> </a:t>
            </a:r>
            <a:r>
              <a:rPr lang="en-US" dirty="0" err="1"/>
              <a:t>sur</a:t>
            </a:r>
            <a:r>
              <a:rPr lang="en-US" dirty="0"/>
              <a:t> les </a:t>
            </a:r>
            <a:r>
              <a:rPr lang="en-US" dirty="0" err="1"/>
              <a:t>objectifs</a:t>
            </a:r>
            <a:r>
              <a:rPr lang="en-US" dirty="0"/>
              <a:t> </a:t>
            </a:r>
            <a:r>
              <a:rPr lang="en-US" dirty="0" err="1"/>
              <a:t>d'atténuation</a:t>
            </a:r>
            <a:r>
              <a:rPr lang="en-US" dirty="0"/>
              <a:t> et </a:t>
            </a:r>
            <a:r>
              <a:rPr lang="en-US" dirty="0" err="1" smtClean="0"/>
              <a:t>décisions</a:t>
            </a:r>
            <a:r>
              <a:rPr lang="en-US" dirty="0" smtClean="0"/>
              <a:t> </a:t>
            </a:r>
            <a:r>
              <a:rPr lang="en-US" dirty="0"/>
              <a:t>de la </a:t>
            </a:r>
            <a:r>
              <a:rPr lang="en-US" dirty="0" smtClean="0"/>
              <a:t>COP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l'adaptation</a:t>
            </a:r>
            <a:r>
              <a:rPr lang="en-US" dirty="0"/>
              <a:t>, le </a:t>
            </a:r>
            <a:r>
              <a:rPr lang="en-US" dirty="0" err="1"/>
              <a:t>transfert</a:t>
            </a:r>
            <a:r>
              <a:rPr lang="en-US" dirty="0"/>
              <a:t> </a:t>
            </a:r>
            <a:r>
              <a:rPr lang="en-US" dirty="0" err="1"/>
              <a:t>technologique</a:t>
            </a:r>
            <a:r>
              <a:rPr lang="en-US" dirty="0"/>
              <a:t>, le </a:t>
            </a:r>
            <a:r>
              <a:rPr lang="en-US" dirty="0" err="1"/>
              <a:t>renforcement</a:t>
            </a:r>
            <a:r>
              <a:rPr lang="en-US" dirty="0"/>
              <a:t> des </a:t>
            </a:r>
            <a:r>
              <a:rPr lang="en-US" dirty="0" err="1"/>
              <a:t>capacités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Package deal y </a:t>
            </a:r>
            <a:r>
              <a:rPr lang="en-US" dirty="0" err="1"/>
              <a:t>compris</a:t>
            </a:r>
            <a:r>
              <a:rPr lang="en-US" dirty="0"/>
              <a:t> </a:t>
            </a:r>
            <a:r>
              <a:rPr lang="en-US" dirty="0" err="1"/>
              <a:t>d'autres</a:t>
            </a:r>
            <a:r>
              <a:rPr lang="en-US" dirty="0"/>
              <a:t> </a:t>
            </a:r>
            <a:r>
              <a:rPr lang="en-US" dirty="0" err="1"/>
              <a:t>décisions</a:t>
            </a:r>
            <a:r>
              <a:rPr lang="en-US" dirty="0"/>
              <a:t> de la </a:t>
            </a:r>
            <a:r>
              <a:rPr lang="en-US" dirty="0" smtClean="0"/>
              <a:t>COP?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2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1256</Words>
  <Application>Microsoft Macintosh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ENJEUX DE LA COP21, FORMES DE L’ACCORD, PLACE DES CPDN</vt:lpstr>
      <vt:lpstr>ENJEUX DE LA COP21</vt:lpstr>
      <vt:lpstr>Principaux éléments</vt:lpstr>
      <vt:lpstr>ENJEUX DE LA COP21 (Cont.)</vt:lpstr>
      <vt:lpstr>ENJEUX DE LA COP21</vt:lpstr>
      <vt:lpstr>ENJEUX DE LA COP21</vt:lpstr>
      <vt:lpstr>ENJEUX DE LA COP21 (Cont.)</vt:lpstr>
      <vt:lpstr> FORMES DE L’ACCORD</vt:lpstr>
      <vt:lpstr>FORMES DE L”ACCORD (Cont.)</vt:lpstr>
      <vt:lpstr>FORMES DE L”ACCORD (Cont.)</vt:lpstr>
      <vt:lpstr>FORMES DE L”ACCORD (Cont.)</vt:lpstr>
      <vt:lpstr>PLACE DES CPDN</vt:lpstr>
      <vt:lpstr>PLACE DES CPDN (Cont)</vt:lpstr>
      <vt:lpstr>PLACE DES CPDN</vt:lpstr>
      <vt:lpstr>PLACE DES CPDN</vt:lpstr>
      <vt:lpstr>PLACE DES CPDN</vt:lpstr>
      <vt:lpstr>PLACE DES CPDN</vt:lpstr>
      <vt:lpstr>PowerPoint Presentation</vt:lpstr>
    </vt:vector>
  </TitlesOfParts>
  <Company>LRI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ENJEUX DE LA COP21, FORMES DE L’ACCORD, PLACE DES CPDN</dc:title>
  <dc:creator>Pascale Bird</dc:creator>
  <cp:lastModifiedBy>Illari Aragon</cp:lastModifiedBy>
  <cp:revision>54</cp:revision>
  <dcterms:created xsi:type="dcterms:W3CDTF">2015-07-26T13:39:52Z</dcterms:created>
  <dcterms:modified xsi:type="dcterms:W3CDTF">2015-09-22T09:25:01Z</dcterms:modified>
</cp:coreProperties>
</file>