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33" d="100"/>
          <a:sy n="33" d="100"/>
        </p:scale>
        <p:origin x="-2208" y="-16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913E30-267F-40EB-B175-9195142AA517}" type="doc">
      <dgm:prSet loTypeId="urn:microsoft.com/office/officeart/2005/8/layout/process4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GB"/>
        </a:p>
      </dgm:t>
    </dgm:pt>
    <dgm:pt modelId="{CB9A744A-4E80-47DB-8CC7-18D8A66E9D47}">
      <dgm:prSet phldrT="[Text]"/>
      <dgm:spPr/>
      <dgm:t>
        <a:bodyPr/>
        <a:lstStyle/>
        <a:p>
          <a:r>
            <a:rPr lang="en-GB" dirty="0" smtClean="0"/>
            <a:t>Unassertive: I Lose-You Win</a:t>
          </a:r>
          <a:endParaRPr lang="en-GB" dirty="0"/>
        </a:p>
      </dgm:t>
    </dgm:pt>
    <dgm:pt modelId="{BB1E772D-FD71-4361-B00E-5A758FCE5888}" type="parTrans" cxnId="{65C0756F-71B8-46BC-B737-BCDED7048E74}">
      <dgm:prSet/>
      <dgm:spPr/>
      <dgm:t>
        <a:bodyPr/>
        <a:lstStyle/>
        <a:p>
          <a:endParaRPr lang="en-GB"/>
        </a:p>
      </dgm:t>
    </dgm:pt>
    <dgm:pt modelId="{CBD05460-F2CE-4BBE-A40B-CAAD2215F8C2}" type="sibTrans" cxnId="{65C0756F-71B8-46BC-B737-BCDED7048E74}">
      <dgm:prSet/>
      <dgm:spPr/>
      <dgm:t>
        <a:bodyPr/>
        <a:lstStyle/>
        <a:p>
          <a:endParaRPr lang="en-GB"/>
        </a:p>
      </dgm:t>
    </dgm:pt>
    <dgm:pt modelId="{7097D439-AC0F-44D1-8A45-6D64B7C628AD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 smtClean="0"/>
            <a:t>Assertive: Win-Win</a:t>
          </a:r>
          <a:endParaRPr lang="en-GB" dirty="0"/>
        </a:p>
      </dgm:t>
    </dgm:pt>
    <dgm:pt modelId="{79D743B3-AC89-45B5-A81C-04AD586A07D7}" type="parTrans" cxnId="{51FD5701-AAAC-415B-845E-06EDB287C964}">
      <dgm:prSet/>
      <dgm:spPr/>
      <dgm:t>
        <a:bodyPr/>
        <a:lstStyle/>
        <a:p>
          <a:endParaRPr lang="en-GB"/>
        </a:p>
      </dgm:t>
    </dgm:pt>
    <dgm:pt modelId="{F4F8F138-24BE-4AA7-9700-5FA81644E080}" type="sibTrans" cxnId="{51FD5701-AAAC-415B-845E-06EDB287C964}">
      <dgm:prSet/>
      <dgm:spPr/>
      <dgm:t>
        <a:bodyPr/>
        <a:lstStyle/>
        <a:p>
          <a:endParaRPr lang="en-GB"/>
        </a:p>
      </dgm:t>
    </dgm:pt>
    <dgm:pt modelId="{3EACE2B0-C17A-4F37-80AE-965CB7C5947C}">
      <dgm:prSet phldrT="[Text]"/>
      <dgm:spPr/>
      <dgm:t>
        <a:bodyPr/>
        <a:lstStyle/>
        <a:p>
          <a:r>
            <a:rPr lang="en-GB" dirty="0" smtClean="0"/>
            <a:t>Aggressive: I Win-You Lose</a:t>
          </a:r>
          <a:endParaRPr lang="en-GB" dirty="0"/>
        </a:p>
      </dgm:t>
    </dgm:pt>
    <dgm:pt modelId="{4D45A92A-D4F0-42AE-81C4-90C0762377B0}" type="parTrans" cxnId="{E2B557FE-FFF5-4182-9BFE-0E30AF8563D5}">
      <dgm:prSet/>
      <dgm:spPr/>
      <dgm:t>
        <a:bodyPr/>
        <a:lstStyle/>
        <a:p>
          <a:endParaRPr lang="en-GB"/>
        </a:p>
      </dgm:t>
    </dgm:pt>
    <dgm:pt modelId="{F30D3CBB-E889-4D1C-AFC8-9A9564B78DE0}" type="sibTrans" cxnId="{E2B557FE-FFF5-4182-9BFE-0E30AF8563D5}">
      <dgm:prSet/>
      <dgm:spPr/>
      <dgm:t>
        <a:bodyPr/>
        <a:lstStyle/>
        <a:p>
          <a:endParaRPr lang="en-GB"/>
        </a:p>
      </dgm:t>
    </dgm:pt>
    <dgm:pt modelId="{3FE2EF5C-78DB-4465-BEB8-E5A91C54AE1E}" type="pres">
      <dgm:prSet presAssocID="{99913E30-267F-40EB-B175-9195142AA51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98F34BB-964F-4117-BA86-F36580C062C7}" type="pres">
      <dgm:prSet presAssocID="{3EACE2B0-C17A-4F37-80AE-965CB7C5947C}" presName="boxAndChildren" presStyleCnt="0"/>
      <dgm:spPr/>
    </dgm:pt>
    <dgm:pt modelId="{24BC1BD6-6C29-4FE6-86B4-5389955F1050}" type="pres">
      <dgm:prSet presAssocID="{3EACE2B0-C17A-4F37-80AE-965CB7C5947C}" presName="parentTextBox" presStyleLbl="node1" presStyleIdx="0" presStyleCnt="3" custLinFactNeighborX="-5639" custLinFactNeighborY="454"/>
      <dgm:spPr/>
      <dgm:t>
        <a:bodyPr/>
        <a:lstStyle/>
        <a:p>
          <a:endParaRPr lang="en-GB"/>
        </a:p>
      </dgm:t>
    </dgm:pt>
    <dgm:pt modelId="{01CE92F5-8FD5-49F9-977A-85913439B918}" type="pres">
      <dgm:prSet presAssocID="{F4F8F138-24BE-4AA7-9700-5FA81644E080}" presName="sp" presStyleCnt="0"/>
      <dgm:spPr/>
    </dgm:pt>
    <dgm:pt modelId="{F72E1FF4-CB90-43F4-AA33-ABD1C2DDDE0B}" type="pres">
      <dgm:prSet presAssocID="{7097D439-AC0F-44D1-8A45-6D64B7C628AD}" presName="arrowAndChildren" presStyleCnt="0"/>
      <dgm:spPr/>
    </dgm:pt>
    <dgm:pt modelId="{ED14D8E4-BB15-4BC0-B597-272ECAD44C47}" type="pres">
      <dgm:prSet presAssocID="{7097D439-AC0F-44D1-8A45-6D64B7C628AD}" presName="parentTextArrow" presStyleLbl="node1" presStyleIdx="1" presStyleCnt="3"/>
      <dgm:spPr/>
      <dgm:t>
        <a:bodyPr/>
        <a:lstStyle/>
        <a:p>
          <a:endParaRPr lang="en-GB"/>
        </a:p>
      </dgm:t>
    </dgm:pt>
    <dgm:pt modelId="{F8103D5B-D49C-45FB-9D5C-862753D0D9C5}" type="pres">
      <dgm:prSet presAssocID="{CBD05460-F2CE-4BBE-A40B-CAAD2215F8C2}" presName="sp" presStyleCnt="0"/>
      <dgm:spPr/>
    </dgm:pt>
    <dgm:pt modelId="{9864C7F3-2473-42BC-934B-1AB4A00AB30A}" type="pres">
      <dgm:prSet presAssocID="{CB9A744A-4E80-47DB-8CC7-18D8A66E9D47}" presName="arrowAndChildren" presStyleCnt="0"/>
      <dgm:spPr/>
    </dgm:pt>
    <dgm:pt modelId="{11A6087F-47AF-449C-B87F-D5FC0CCF30B6}" type="pres">
      <dgm:prSet presAssocID="{CB9A744A-4E80-47DB-8CC7-18D8A66E9D47}" presName="parentTextArrow" presStyleLbl="node1" presStyleIdx="2" presStyleCnt="3"/>
      <dgm:spPr/>
      <dgm:t>
        <a:bodyPr/>
        <a:lstStyle/>
        <a:p>
          <a:endParaRPr lang="en-GB"/>
        </a:p>
      </dgm:t>
    </dgm:pt>
  </dgm:ptLst>
  <dgm:cxnLst>
    <dgm:cxn modelId="{51FD5701-AAAC-415B-845E-06EDB287C964}" srcId="{99913E30-267F-40EB-B175-9195142AA517}" destId="{7097D439-AC0F-44D1-8A45-6D64B7C628AD}" srcOrd="1" destOrd="0" parTransId="{79D743B3-AC89-45B5-A81C-04AD586A07D7}" sibTransId="{F4F8F138-24BE-4AA7-9700-5FA81644E080}"/>
    <dgm:cxn modelId="{E2B557FE-FFF5-4182-9BFE-0E30AF8563D5}" srcId="{99913E30-267F-40EB-B175-9195142AA517}" destId="{3EACE2B0-C17A-4F37-80AE-965CB7C5947C}" srcOrd="2" destOrd="0" parTransId="{4D45A92A-D4F0-42AE-81C4-90C0762377B0}" sibTransId="{F30D3CBB-E889-4D1C-AFC8-9A9564B78DE0}"/>
    <dgm:cxn modelId="{D01BE880-F43B-4F34-9974-099D8CB381CE}" type="presOf" srcId="{CB9A744A-4E80-47DB-8CC7-18D8A66E9D47}" destId="{11A6087F-47AF-449C-B87F-D5FC0CCF30B6}" srcOrd="0" destOrd="0" presId="urn:microsoft.com/office/officeart/2005/8/layout/process4"/>
    <dgm:cxn modelId="{3D713120-1779-4DBB-8A6C-09496B532D45}" type="presOf" srcId="{99913E30-267F-40EB-B175-9195142AA517}" destId="{3FE2EF5C-78DB-4465-BEB8-E5A91C54AE1E}" srcOrd="0" destOrd="0" presId="urn:microsoft.com/office/officeart/2005/8/layout/process4"/>
    <dgm:cxn modelId="{65C0756F-71B8-46BC-B737-BCDED7048E74}" srcId="{99913E30-267F-40EB-B175-9195142AA517}" destId="{CB9A744A-4E80-47DB-8CC7-18D8A66E9D47}" srcOrd="0" destOrd="0" parTransId="{BB1E772D-FD71-4361-B00E-5A758FCE5888}" sibTransId="{CBD05460-F2CE-4BBE-A40B-CAAD2215F8C2}"/>
    <dgm:cxn modelId="{A2A11DFA-176E-4565-B7AD-0BD48D3E0712}" type="presOf" srcId="{7097D439-AC0F-44D1-8A45-6D64B7C628AD}" destId="{ED14D8E4-BB15-4BC0-B597-272ECAD44C47}" srcOrd="0" destOrd="0" presId="urn:microsoft.com/office/officeart/2005/8/layout/process4"/>
    <dgm:cxn modelId="{9FAD744E-D8BA-4A04-AF06-CE9A5833D9D4}" type="presOf" srcId="{3EACE2B0-C17A-4F37-80AE-965CB7C5947C}" destId="{24BC1BD6-6C29-4FE6-86B4-5389955F1050}" srcOrd="0" destOrd="0" presId="urn:microsoft.com/office/officeart/2005/8/layout/process4"/>
    <dgm:cxn modelId="{E115E593-8790-40F6-891F-0073A954CE27}" type="presParOf" srcId="{3FE2EF5C-78DB-4465-BEB8-E5A91C54AE1E}" destId="{698F34BB-964F-4117-BA86-F36580C062C7}" srcOrd="0" destOrd="0" presId="urn:microsoft.com/office/officeart/2005/8/layout/process4"/>
    <dgm:cxn modelId="{677F2D0C-2713-44A6-B163-39307DE81138}" type="presParOf" srcId="{698F34BB-964F-4117-BA86-F36580C062C7}" destId="{24BC1BD6-6C29-4FE6-86B4-5389955F1050}" srcOrd="0" destOrd="0" presId="urn:microsoft.com/office/officeart/2005/8/layout/process4"/>
    <dgm:cxn modelId="{9CE0A8E1-FA23-45E6-BE46-EC49C61B797F}" type="presParOf" srcId="{3FE2EF5C-78DB-4465-BEB8-E5A91C54AE1E}" destId="{01CE92F5-8FD5-49F9-977A-85913439B918}" srcOrd="1" destOrd="0" presId="urn:microsoft.com/office/officeart/2005/8/layout/process4"/>
    <dgm:cxn modelId="{C500E963-B308-491A-AC19-9F44F154BDAB}" type="presParOf" srcId="{3FE2EF5C-78DB-4465-BEB8-E5A91C54AE1E}" destId="{F72E1FF4-CB90-43F4-AA33-ABD1C2DDDE0B}" srcOrd="2" destOrd="0" presId="urn:microsoft.com/office/officeart/2005/8/layout/process4"/>
    <dgm:cxn modelId="{C630B7A5-1F4C-4F4E-8711-8EAF63ED6654}" type="presParOf" srcId="{F72E1FF4-CB90-43F4-AA33-ABD1C2DDDE0B}" destId="{ED14D8E4-BB15-4BC0-B597-272ECAD44C47}" srcOrd="0" destOrd="0" presId="urn:microsoft.com/office/officeart/2005/8/layout/process4"/>
    <dgm:cxn modelId="{35CCF86E-6D48-406A-94B6-EABAFEE05723}" type="presParOf" srcId="{3FE2EF5C-78DB-4465-BEB8-E5A91C54AE1E}" destId="{F8103D5B-D49C-45FB-9D5C-862753D0D9C5}" srcOrd="3" destOrd="0" presId="urn:microsoft.com/office/officeart/2005/8/layout/process4"/>
    <dgm:cxn modelId="{0129BED2-DF34-43EA-BB3B-AE76A14B42FB}" type="presParOf" srcId="{3FE2EF5C-78DB-4465-BEB8-E5A91C54AE1E}" destId="{9864C7F3-2473-42BC-934B-1AB4A00AB30A}" srcOrd="4" destOrd="0" presId="urn:microsoft.com/office/officeart/2005/8/layout/process4"/>
    <dgm:cxn modelId="{B8F0D71C-AE2D-4A9A-AD20-4B55275F9E42}" type="presParOf" srcId="{9864C7F3-2473-42BC-934B-1AB4A00AB30A}" destId="{11A6087F-47AF-449C-B87F-D5FC0CCF30B6}" srcOrd="0" destOrd="0" presId="urn:microsoft.com/office/officeart/2005/8/layout/process4"/>
  </dgm:cxnLst>
  <dgm:bg/>
  <dgm:whole/>
  <dgm:extLst>
    <a:ext uri="{C62137D5-CB1D-491B-B009-E17868A290BF}"/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Arial" pitchFamily="34" charset="0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6B0A2164-A21D-4D98-8333-C7063810B935}" type="datetimeFigureOut">
              <a:rPr lang="en-GB"/>
              <a:pPr>
                <a:defRPr/>
              </a:pPr>
              <a:t>04/04/2013</a:t>
            </a:fld>
            <a:endParaRPr lang="en-GB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38021-3DCC-4FD6-9C04-5E04ABACE9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DAD00-02AE-448D-BD54-9ECBF942F0C3}" type="datetimeFigureOut">
              <a:rPr lang="en-GB"/>
              <a:pPr>
                <a:defRPr/>
              </a:pPr>
              <a:t>04/04/2013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E67D6-CDA3-4DCB-A51A-BC095D77EB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10F72-D395-4E4E-A070-89FB98425AEF}" type="datetimeFigureOut">
              <a:rPr lang="en-GB"/>
              <a:pPr>
                <a:defRPr/>
              </a:pPr>
              <a:t>04/04/2013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62919-B541-4379-B9E9-EC71A90214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1E5EC-FAC6-4C2C-9101-530D28BA2607}" type="datetimeFigureOut">
              <a:rPr lang="en-GB"/>
              <a:pPr>
                <a:defRPr/>
              </a:pPr>
              <a:t>04/04/2013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035CF-95CD-4D9C-8497-017048E8F1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57DB1-31BF-4905-92A4-40BDBE54EB73}" type="datetimeFigureOut">
              <a:rPr lang="en-GB"/>
              <a:pPr>
                <a:defRPr/>
              </a:pPr>
              <a:t>04/04/2013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60E07-3F85-4974-8AF8-DFAC3F1EE7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6567C-EAAF-4EED-9E5B-A82CBC2E2758}" type="datetimeFigureOut">
              <a:rPr lang="en-GB"/>
              <a:pPr>
                <a:defRPr/>
              </a:pPr>
              <a:t>04/04/2013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D60EF-834D-454A-BDE3-30A174C0A2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AA8D1-7225-4467-8D86-8E9DA6B3F157}" type="datetimeFigureOut">
              <a:rPr lang="en-GB"/>
              <a:pPr>
                <a:defRPr/>
              </a:pPr>
              <a:t>04/04/2013</a:t>
            </a:fld>
            <a:endParaRPr lang="en-GB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8487-9202-4610-89B4-1F3BC35171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B30D5-5594-41F1-AB41-022DE665CF73}" type="datetimeFigureOut">
              <a:rPr lang="en-GB"/>
              <a:pPr>
                <a:defRPr/>
              </a:pPr>
              <a:t>04/04/2013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B4E20-848A-448F-B085-9B85D480E9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AAA17-A83B-468D-BBED-D59F822FDB05}" type="datetimeFigureOut">
              <a:rPr lang="en-GB"/>
              <a:pPr>
                <a:defRPr/>
              </a:pPr>
              <a:t>04/04/2013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F9606-11F2-48B1-83D0-D7F99FF8DA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52E6D-5C68-4AA0-8048-2F1B695F8BF8}" type="datetimeFigureOut">
              <a:rPr lang="en-GB"/>
              <a:pPr>
                <a:defRPr/>
              </a:pPr>
              <a:t>04/04/2013</a:t>
            </a:fld>
            <a:endParaRPr lang="en-GB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E956D-A406-4F8F-A727-D2DFB29893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E655B-3349-416A-A13F-7993A856F808}" type="datetimeFigureOut">
              <a:rPr lang="en-GB"/>
              <a:pPr>
                <a:defRPr/>
              </a:pPr>
              <a:t>04/04/2013</a:t>
            </a:fld>
            <a:endParaRPr lang="en-GB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FEB64-5711-493A-9D74-A8B530EEF6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20D41F-2B1D-4A1A-A893-29C610100E89}" type="datetimeFigureOut">
              <a:rPr lang="en-GB"/>
              <a:pPr>
                <a:defRPr/>
              </a:pPr>
              <a:t>04/04/2013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F63C16-158A-4A4F-BA17-37E2146C1E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1" r:id="rId2"/>
    <p:sldLayoutId id="2147483913" r:id="rId3"/>
    <p:sldLayoutId id="2147483910" r:id="rId4"/>
    <p:sldLayoutId id="2147483909" r:id="rId5"/>
    <p:sldLayoutId id="2147483914" r:id="rId6"/>
    <p:sldLayoutId id="2147483915" r:id="rId7"/>
    <p:sldLayoutId id="2147483916" r:id="rId8"/>
    <p:sldLayoutId id="2147483917" r:id="rId9"/>
    <p:sldLayoutId id="2147483908" r:id="rId10"/>
    <p:sldLayoutId id="214748391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64544B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dirty="0" smtClean="0"/>
              <a:t>A Private Sector Approach to Negotiations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mtClean="0"/>
              <a:t>Yvette Hoskings-James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latin typeface="Arial" charset="0"/>
              </a:rPr>
              <a:t>Role of the lawyer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GB" smtClean="0"/>
              <a:t>Wise counsel</a:t>
            </a:r>
          </a:p>
          <a:p>
            <a:r>
              <a:rPr lang="en-GB" smtClean="0"/>
              <a:t>Negotiator</a:t>
            </a:r>
          </a:p>
          <a:p>
            <a:r>
              <a:rPr lang="en-GB" smtClean="0"/>
              <a:t>Adviser (reactive/proactive)</a:t>
            </a:r>
          </a:p>
          <a:p>
            <a:r>
              <a:rPr lang="en-GB" smtClean="0"/>
              <a:t>Legal Drafting</a:t>
            </a:r>
          </a:p>
          <a:p>
            <a:r>
              <a:rPr lang="en-GB" smtClean="0"/>
              <a:t>Strategist</a:t>
            </a:r>
          </a:p>
          <a:p>
            <a:r>
              <a:rPr lang="en-GB" smtClean="0"/>
              <a:t>Risk Analyst</a:t>
            </a:r>
          </a:p>
          <a:p>
            <a:r>
              <a:rPr lang="en-GB" smtClean="0"/>
              <a:t>Risk Manager</a:t>
            </a:r>
          </a:p>
          <a:p>
            <a:r>
              <a:rPr lang="en-GB" smtClean="0"/>
              <a:t>Deal maker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latin typeface="Arial" charset="0"/>
              </a:rPr>
              <a:t>Negotiating the terms of the deal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GB" smtClean="0"/>
              <a:t>Be assertive</a:t>
            </a:r>
          </a:p>
          <a:p>
            <a:r>
              <a:rPr lang="en-GB" smtClean="0"/>
              <a:t>Remember your strategy</a:t>
            </a:r>
          </a:p>
          <a:p>
            <a:r>
              <a:rPr lang="en-GB" smtClean="0"/>
              <a:t>Communications</a:t>
            </a:r>
          </a:p>
          <a:p>
            <a:pPr lvl="1"/>
            <a:r>
              <a:rPr lang="en-GB" smtClean="0"/>
              <a:t>External</a:t>
            </a:r>
          </a:p>
          <a:p>
            <a:pPr lvl="2"/>
            <a:r>
              <a:rPr lang="en-GB" smtClean="0"/>
              <a:t>are  you effectively communicating your points to the other parties?</a:t>
            </a:r>
          </a:p>
          <a:p>
            <a:pPr lvl="1"/>
            <a:r>
              <a:rPr lang="en-GB" smtClean="0"/>
              <a:t>internal </a:t>
            </a:r>
          </a:p>
          <a:p>
            <a:pPr lvl="2"/>
            <a:r>
              <a:rPr lang="en-GB" smtClean="0"/>
              <a:t> keep key people who are not part of the negotiation team regularly updated</a:t>
            </a:r>
          </a:p>
          <a:p>
            <a:pPr lvl="2"/>
            <a:r>
              <a:rPr lang="en-GB" smtClean="0"/>
              <a:t>update team members if negotiations are taking place in groups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latin typeface="Arial" charset="0"/>
              </a:rPr>
              <a:t>Negotiating the terms of the deal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GB" smtClean="0"/>
              <a:t>Protect your position</a:t>
            </a:r>
          </a:p>
          <a:p>
            <a:pPr lvl="1"/>
            <a:r>
              <a:rPr lang="en-GB" smtClean="0"/>
              <a:t>Have a logical  reason for your position</a:t>
            </a:r>
          </a:p>
          <a:p>
            <a:pPr lvl="1"/>
            <a:endParaRPr lang="en-GB" smtClean="0"/>
          </a:p>
          <a:p>
            <a:r>
              <a:rPr lang="en-GB" smtClean="0"/>
              <a:t>Mutual problem solving</a:t>
            </a:r>
          </a:p>
          <a:p>
            <a:pPr lvl="1"/>
            <a:r>
              <a:rPr lang="en-GB" smtClean="0"/>
              <a:t>what is the real issue that the other parties are concerned about?</a:t>
            </a:r>
          </a:p>
          <a:p>
            <a:pPr lvl="1"/>
            <a:r>
              <a:rPr lang="en-GB" smtClean="0"/>
              <a:t>can you see a solution? </a:t>
            </a:r>
          </a:p>
          <a:p>
            <a:pPr lvl="1"/>
            <a:r>
              <a:rPr lang="en-GB" smtClean="0"/>
              <a:t>Are their concerns valid (e.g. based on previous experience)?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latin typeface="Arial" charset="0"/>
              </a:rPr>
              <a:t>Negotiating the terms of the deal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/>
              <a:t>Avoid </a:t>
            </a:r>
            <a:r>
              <a:rPr lang="en-GB" dirty="0" smtClean="0"/>
              <a:t>assumptions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Make </a:t>
            </a:r>
            <a:r>
              <a:rPr lang="en-GB" dirty="0"/>
              <a:t>sure </a:t>
            </a:r>
            <a:r>
              <a:rPr lang="en-GB" dirty="0" smtClean="0"/>
              <a:t>all parties have </a:t>
            </a:r>
            <a:r>
              <a:rPr lang="en-GB" dirty="0"/>
              <a:t>the same understanding of the terms of the deal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/>
              <a:t>Does the final documented deal reflect the negotiated deal?</a:t>
            </a:r>
          </a:p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dirty="0"/>
              <a:t> 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latin typeface="Arial" charset="0"/>
              </a:rPr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dirty="0"/>
              <a:t>Various newspapers have recently reported  </a:t>
            </a:r>
            <a:r>
              <a:rPr lang="en-GB" dirty="0" err="1"/>
              <a:t>Quamrul</a:t>
            </a:r>
            <a:r>
              <a:rPr lang="en-GB" dirty="0"/>
              <a:t> </a:t>
            </a:r>
            <a:r>
              <a:rPr lang="en-GB" dirty="0" err="1" smtClean="0"/>
              <a:t>Chowdury’s</a:t>
            </a:r>
            <a:r>
              <a:rPr lang="en-GB" dirty="0" smtClean="0"/>
              <a:t> </a:t>
            </a:r>
            <a:r>
              <a:rPr lang="en-GB" dirty="0"/>
              <a:t>( lead climate negotiator of the LDC Group) comments regarding </a:t>
            </a:r>
            <a:r>
              <a:rPr lang="en-GB" dirty="0" smtClean="0"/>
              <a:t>the  willingness of LDCs  </a:t>
            </a:r>
            <a:r>
              <a:rPr lang="en-GB" dirty="0"/>
              <a:t>to </a:t>
            </a:r>
            <a:r>
              <a:rPr lang="en-GB" dirty="0" smtClean="0"/>
              <a:t>accept commitments </a:t>
            </a:r>
            <a:r>
              <a:rPr lang="en-GB" dirty="0"/>
              <a:t>to reduce greenhouse case emissions:</a:t>
            </a:r>
          </a:p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mtClean="0"/>
              <a:t>Key points:</a:t>
            </a:r>
            <a:endParaRPr lang="en-GB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All countries </a:t>
            </a:r>
            <a:r>
              <a:rPr lang="en-GB" dirty="0"/>
              <a:t>should commit to reducing greenhouse gas emissions. However, the </a:t>
            </a:r>
            <a:r>
              <a:rPr lang="en-GB" dirty="0" smtClean="0"/>
              <a:t>LDCs </a:t>
            </a:r>
            <a:r>
              <a:rPr lang="en-GB" dirty="0"/>
              <a:t>National Appropriate Mitigation </a:t>
            </a:r>
            <a:r>
              <a:rPr lang="en-GB" dirty="0" smtClean="0"/>
              <a:t>Actions ( NAMAs) should </a:t>
            </a:r>
            <a:r>
              <a:rPr lang="en-GB" dirty="0"/>
              <a:t>be supported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/>
              <a:t> </a:t>
            </a:r>
            <a:r>
              <a:rPr lang="en-GB" dirty="0" smtClean="0"/>
              <a:t>Although </a:t>
            </a:r>
            <a:r>
              <a:rPr lang="en-GB" dirty="0"/>
              <a:t>LDCs are least responsible for increasing emissions, they are ready to help cut back emissions.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GB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Private Sector Negotiations-Similarities with International  Treaty/Convention Negotiations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Complex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Financial Implications</a:t>
            </a:r>
            <a:endParaRPr lang="en-GB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/>
              <a:t>Technical  Issues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/>
              <a:t>Multiparty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/>
              <a:t>International/Multicultural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/>
              <a:t>Working to a timetable</a:t>
            </a:r>
          </a:p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endParaRPr lang="en-GB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latin typeface="Arial" charset="0"/>
              </a:rPr>
              <a:t>Approach to Negotiations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latin typeface="Arial" charset="0"/>
              </a:rPr>
              <a:t>Assertive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/>
              <a:t>Assertive- Does not mean unfair, dishonest, unethical or </a:t>
            </a:r>
            <a:r>
              <a:rPr lang="en-GB" dirty="0" smtClean="0"/>
              <a:t>aggressive</a:t>
            </a:r>
          </a:p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endParaRPr lang="en-GB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Assertive </a:t>
            </a:r>
            <a:r>
              <a:rPr lang="en-GB" dirty="0"/>
              <a:t>- Being firm, tough</a:t>
            </a:r>
            <a:r>
              <a:rPr lang="en-GB" smtClean="0"/>
              <a:t>, confident, </a:t>
            </a:r>
            <a:r>
              <a:rPr lang="en-GB" dirty="0"/>
              <a:t>focused and willing to do a deal that is in the interest of all </a:t>
            </a:r>
            <a:r>
              <a:rPr lang="en-GB" dirty="0" smtClean="0"/>
              <a:t>parties</a:t>
            </a:r>
          </a:p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endParaRPr lang="en-GB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/>
              <a:t>Win-Win Approach achieves long lasting positive </a:t>
            </a:r>
            <a:r>
              <a:rPr lang="en-GB" dirty="0" smtClean="0"/>
              <a:t>results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latin typeface="Arial" charset="0"/>
              </a:rPr>
              <a:t> Assertive Approach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GB" smtClean="0"/>
              <a:t>What is your approach?</a:t>
            </a:r>
          </a:p>
          <a:p>
            <a:r>
              <a:rPr lang="en-GB" smtClean="0"/>
              <a:t>Do you know your value and strengths?   </a:t>
            </a:r>
          </a:p>
          <a:p>
            <a:r>
              <a:rPr lang="en-GB" smtClean="0"/>
              <a:t>What do you have that the other parties value or need?</a:t>
            </a:r>
          </a:p>
          <a:p>
            <a:r>
              <a:rPr lang="en-GB" smtClean="0"/>
              <a:t>What do the other parties have that you value or need?</a:t>
            </a:r>
          </a:p>
          <a:p>
            <a:r>
              <a:rPr lang="en-GB" smtClean="0"/>
              <a:t>Can you identify  matters which can be agreed that benefit all parties?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latin typeface="Arial" charset="0"/>
              </a:rPr>
              <a:t>Planning and 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6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3800" dirty="0" smtClean="0"/>
              <a:t>Planning and  preparation-key part of  successful negotiations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3800" dirty="0" smtClean="0"/>
              <a:t>Take </a:t>
            </a:r>
            <a:r>
              <a:rPr lang="en-GB" sz="3800" dirty="0"/>
              <a:t>a step back and look at different points of view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3800" dirty="0"/>
              <a:t>What do you want to achieve?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3800" dirty="0"/>
              <a:t>What do the other parties want to achieve?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3800" dirty="0"/>
              <a:t>Identify common goals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3800" dirty="0"/>
              <a:t>Identify </a:t>
            </a:r>
            <a:r>
              <a:rPr lang="en-GB" sz="3800" dirty="0" smtClean="0"/>
              <a:t>differences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3800" dirty="0" smtClean="0"/>
              <a:t>What do you need to protect?</a:t>
            </a:r>
            <a:endParaRPr lang="en-GB" sz="3800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3800" dirty="0"/>
              <a:t>What can you </a:t>
            </a:r>
            <a:r>
              <a:rPr lang="en-GB" sz="3800" dirty="0" smtClean="0"/>
              <a:t>trade?</a:t>
            </a:r>
            <a:endParaRPr lang="en-GB" sz="3800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3800" dirty="0"/>
              <a:t>What are your must </a:t>
            </a:r>
            <a:r>
              <a:rPr lang="en-GB" sz="3800" dirty="0" smtClean="0"/>
              <a:t>haves?</a:t>
            </a:r>
            <a:endParaRPr lang="en-GB" sz="3800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3800" dirty="0"/>
              <a:t>Do you have alternative plans and options if you cannot achieve your ideal outcome?</a:t>
            </a:r>
          </a:p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3800" dirty="0"/>
              <a:t> 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latin typeface="Arial" charset="0"/>
              </a:rPr>
              <a:t>Negotiation Team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GB" smtClean="0"/>
              <a:t>Right people for the job-identify their roles</a:t>
            </a:r>
          </a:p>
          <a:p>
            <a:r>
              <a:rPr lang="en-GB" smtClean="0"/>
              <a:t>Authority  of  team members</a:t>
            </a:r>
          </a:p>
          <a:p>
            <a:r>
              <a:rPr lang="en-GB" smtClean="0"/>
              <a:t>Internal kick off meeting before  start of negotiations</a:t>
            </a:r>
          </a:p>
          <a:p>
            <a:pPr lvl="1"/>
            <a:r>
              <a:rPr lang="en-GB" smtClean="0"/>
              <a:t>discuss issues </a:t>
            </a:r>
          </a:p>
          <a:p>
            <a:pPr lvl="1"/>
            <a:r>
              <a:rPr lang="en-GB" smtClean="0"/>
              <a:t>identify risks and  consider steps/actions to manage risks </a:t>
            </a:r>
          </a:p>
          <a:p>
            <a:pPr lvl="1"/>
            <a:r>
              <a:rPr lang="en-GB" smtClean="0"/>
              <a:t>ensure  all team members have a good understanding of the key issues- not just their area of expertise</a:t>
            </a:r>
          </a:p>
          <a:p>
            <a:pPr lvl="1"/>
            <a:r>
              <a:rPr lang="en-GB" smtClean="0"/>
              <a:t> work out your approach and strategy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latin typeface="Arial" charset="0"/>
              </a:rPr>
              <a:t>Negotiation Team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GB" smtClean="0"/>
              <a:t>Need senior people/decision makers to buy into strategy/approach before start of negotiations</a:t>
            </a:r>
          </a:p>
          <a:p>
            <a:pPr lvl="1"/>
            <a:r>
              <a:rPr lang="en-GB" smtClean="0"/>
              <a:t>However  strategy/approach may need to  change , therefore  need to keep them updated on key issues and changes-so there are no surprises at  the last minute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latin typeface="Arial" charset="0"/>
              </a:rPr>
              <a:t>Negotiation Team-Role of the lawyer</a:t>
            </a:r>
          </a:p>
        </p:txBody>
      </p:sp>
      <p:sp>
        <p:nvSpPr>
          <p:cNvPr id="21506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GB" smtClean="0"/>
              <a:t>What  is the role of the lawyer?</a:t>
            </a:r>
          </a:p>
        </p:txBody>
      </p:sp>
      <p:pic>
        <p:nvPicPr>
          <p:cNvPr id="21507" name="Picture 7" descr="C:\Users\Yvette HJ\AppData\Local\Microsoft\Windows\Temporary Internet Files\Content.IE5\2Q22KU6U\MC900441428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1600200"/>
            <a:ext cx="3657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ppt/theme/themeOverride2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290</TotalTime>
  <Words>497</Words>
  <Application>Microsoft Office PowerPoint</Application>
  <PresentationFormat>On-screen Show (4:3)</PresentationFormat>
  <Paragraphs>83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Gill Sans MT</vt:lpstr>
      <vt:lpstr>Arial</vt:lpstr>
      <vt:lpstr>Wingdings 3</vt:lpstr>
      <vt:lpstr>Wingdings</vt:lpstr>
      <vt:lpstr>Calibri</vt:lpstr>
      <vt:lpstr>Origin</vt:lpstr>
      <vt:lpstr>Origin</vt:lpstr>
      <vt:lpstr>Origin</vt:lpstr>
      <vt:lpstr>Origin</vt:lpstr>
      <vt:lpstr>Origin</vt:lpstr>
      <vt:lpstr>Origin</vt:lpstr>
      <vt:lpstr>Origin</vt:lpstr>
      <vt:lpstr>Origin</vt:lpstr>
      <vt:lpstr>A Private Sector Approach to Negotiations</vt:lpstr>
      <vt:lpstr>Private Sector Negotiations-Similarities with International  Treaty/Convention Negotiations</vt:lpstr>
      <vt:lpstr>Approach to Negotiations </vt:lpstr>
      <vt:lpstr>Assertive Approach</vt:lpstr>
      <vt:lpstr> Assertive Approach</vt:lpstr>
      <vt:lpstr>Planning and Preparation</vt:lpstr>
      <vt:lpstr>Negotiation Team</vt:lpstr>
      <vt:lpstr>Negotiation Team</vt:lpstr>
      <vt:lpstr>Negotiation Team-Role of the lawyer</vt:lpstr>
      <vt:lpstr>Role of the lawyer</vt:lpstr>
      <vt:lpstr>Negotiating the terms of the deal</vt:lpstr>
      <vt:lpstr>Negotiating the terms of the deal</vt:lpstr>
      <vt:lpstr>Negotiating the terms of the deal</vt:lpstr>
      <vt:lpstr>Discussion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Yvette HJ</dc:creator>
  <cp:lastModifiedBy>Simmons &amp; Simmons</cp:lastModifiedBy>
  <cp:revision>30</cp:revision>
  <dcterms:created xsi:type="dcterms:W3CDTF">2013-03-19T15:51:01Z</dcterms:created>
  <dcterms:modified xsi:type="dcterms:W3CDTF">2013-04-04T14:51:20Z</dcterms:modified>
</cp:coreProperties>
</file>