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6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7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9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1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1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1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9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9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6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35E7-BDAD-1744-9ED0-F3984E962B20}" type="datetimeFigureOut">
              <a:rPr lang="en-US" smtClean="0"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53386-6127-9740-B376-22857D75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8374"/>
            <a:ext cx="7772400" cy="3429001"/>
          </a:xfrm>
        </p:spPr>
        <p:txBody>
          <a:bodyPr>
            <a:normAutofit/>
          </a:bodyPr>
          <a:lstStyle/>
          <a:p>
            <a:r>
              <a:rPr lang="en-US" dirty="0" smtClean="0"/>
              <a:t>PROCESSUS DE NEGOCIATION SOUS LA CCNUCC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6049"/>
            <a:ext cx="5912470" cy="161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461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SECRETARIAT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Coordonne</a:t>
            </a:r>
            <a:r>
              <a:rPr lang="en-US" dirty="0" smtClean="0"/>
              <a:t> et </a:t>
            </a:r>
            <a:r>
              <a:rPr lang="en-US" dirty="0" err="1" smtClean="0"/>
              <a:t>organise</a:t>
            </a:r>
            <a:r>
              <a:rPr lang="en-US" dirty="0" smtClean="0"/>
              <a:t> les </a:t>
            </a:r>
            <a:r>
              <a:rPr lang="en-US" dirty="0" err="1" smtClean="0"/>
              <a:t>rencontres</a:t>
            </a:r>
            <a:r>
              <a:rPr lang="en-US" dirty="0" smtClean="0"/>
              <a:t> des </a:t>
            </a:r>
            <a:r>
              <a:rPr lang="en-US" dirty="0" err="1" smtClean="0"/>
              <a:t>différents</a:t>
            </a:r>
            <a:r>
              <a:rPr lang="en-US" dirty="0" smtClean="0"/>
              <a:t> </a:t>
            </a:r>
            <a:r>
              <a:rPr lang="en-US" dirty="0" err="1" smtClean="0"/>
              <a:t>organes</a:t>
            </a:r>
            <a:r>
              <a:rPr lang="en-US" dirty="0" smtClean="0"/>
              <a:t> et </a:t>
            </a:r>
            <a:r>
              <a:rPr lang="en-US" dirty="0" err="1" smtClean="0"/>
              <a:t>fournit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expertise technique (Art.8, Convention)</a:t>
            </a:r>
          </a:p>
          <a:p>
            <a:r>
              <a:rPr lang="en-US" dirty="0" err="1" smtClean="0"/>
              <a:t>Situé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Bonn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19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FEM/GEF et GIEC/IPCC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r>
              <a:rPr lang="en-US" dirty="0" err="1" smtClean="0"/>
              <a:t>partenaires</a:t>
            </a:r>
            <a:r>
              <a:rPr lang="en-US" dirty="0" smtClean="0"/>
              <a:t> de la CCNUCC</a:t>
            </a:r>
          </a:p>
          <a:p>
            <a:r>
              <a:rPr lang="en-US" dirty="0" err="1" smtClean="0"/>
              <a:t>Fonds</a:t>
            </a:r>
            <a:r>
              <a:rPr lang="en-US" dirty="0" smtClean="0"/>
              <a:t> pour </a:t>
            </a:r>
            <a:r>
              <a:rPr lang="en-US" dirty="0" err="1" smtClean="0"/>
              <a:t>l’environnement</a:t>
            </a:r>
            <a:r>
              <a:rPr lang="en-US" dirty="0" smtClean="0"/>
              <a:t> </a:t>
            </a:r>
            <a:r>
              <a:rPr lang="en-US" dirty="0" err="1" smtClean="0"/>
              <a:t>mondial</a:t>
            </a:r>
            <a:r>
              <a:rPr lang="en-US" dirty="0" smtClean="0"/>
              <a:t> (FEM): assure le </a:t>
            </a:r>
            <a:r>
              <a:rPr lang="en-US" dirty="0" err="1" smtClean="0"/>
              <a:t>fonctionnement</a:t>
            </a:r>
            <a:r>
              <a:rPr lang="en-US" dirty="0" smtClean="0"/>
              <a:t> du </a:t>
            </a:r>
            <a:r>
              <a:rPr lang="en-US" dirty="0" err="1" smtClean="0"/>
              <a:t>mécanisme</a:t>
            </a:r>
            <a:r>
              <a:rPr lang="en-US" dirty="0" smtClean="0"/>
              <a:t> financier de la Convention qui </a:t>
            </a:r>
            <a:r>
              <a:rPr lang="en-US" dirty="0" err="1" smtClean="0"/>
              <a:t>achemine</a:t>
            </a:r>
            <a:r>
              <a:rPr lang="en-US" dirty="0" smtClean="0"/>
              <a:t> les </a:t>
            </a:r>
            <a:r>
              <a:rPr lang="en-US" dirty="0" err="1" smtClean="0"/>
              <a:t>fonds</a:t>
            </a:r>
            <a:r>
              <a:rPr lang="en-US" dirty="0" smtClean="0"/>
              <a:t> aux pays en </a:t>
            </a:r>
            <a:r>
              <a:rPr lang="en-US" dirty="0" err="1" smtClean="0"/>
              <a:t>développement</a:t>
            </a:r>
            <a:r>
              <a:rPr lang="en-US" dirty="0" smtClean="0"/>
              <a:t> sous </a:t>
            </a:r>
            <a:r>
              <a:rPr lang="en-US" dirty="0" err="1" smtClean="0"/>
              <a:t>forme</a:t>
            </a:r>
            <a:r>
              <a:rPr lang="en-US" dirty="0" smtClean="0"/>
              <a:t> de don </a:t>
            </a:r>
            <a:r>
              <a:rPr lang="en-US" dirty="0" err="1" smtClean="0"/>
              <a:t>ou</a:t>
            </a:r>
            <a:r>
              <a:rPr lang="en-US" dirty="0" smtClean="0"/>
              <a:t> prêt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d’experts</a:t>
            </a:r>
            <a:r>
              <a:rPr lang="en-US" dirty="0" smtClean="0"/>
              <a:t> </a:t>
            </a:r>
            <a:r>
              <a:rPr lang="en-US" dirty="0" err="1" smtClean="0"/>
              <a:t>intergouvernemental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l’évolution</a:t>
            </a:r>
            <a:r>
              <a:rPr lang="en-US" dirty="0" smtClean="0"/>
              <a:t> du </a:t>
            </a:r>
            <a:r>
              <a:rPr lang="en-US" dirty="0" err="1" smtClean="0"/>
              <a:t>climat</a:t>
            </a:r>
            <a:r>
              <a:rPr lang="en-US" dirty="0" smtClean="0"/>
              <a:t> (GIEC): </a:t>
            </a:r>
            <a:r>
              <a:rPr lang="en-US" dirty="0" err="1" smtClean="0"/>
              <a:t>contribue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établir</a:t>
            </a:r>
            <a:r>
              <a:rPr lang="en-US" dirty="0" smtClean="0"/>
              <a:t> la base </a:t>
            </a:r>
            <a:r>
              <a:rPr lang="en-US" dirty="0" err="1" smtClean="0"/>
              <a:t>scientifique</a:t>
            </a:r>
            <a:r>
              <a:rPr lang="en-US" dirty="0" smtClean="0"/>
              <a:t> via des rapports </a:t>
            </a:r>
            <a:r>
              <a:rPr lang="en-US" dirty="0" err="1" smtClean="0"/>
              <a:t>d’évaluation</a:t>
            </a:r>
            <a:r>
              <a:rPr lang="en-US" dirty="0" smtClean="0"/>
              <a:t> des </a:t>
            </a:r>
            <a:r>
              <a:rPr lang="en-US" dirty="0" err="1" smtClean="0"/>
              <a:t>changements</a:t>
            </a:r>
            <a:r>
              <a:rPr lang="en-US" dirty="0" smtClean="0"/>
              <a:t> </a:t>
            </a:r>
            <a:r>
              <a:rPr lang="en-US" dirty="0" err="1" smtClean="0"/>
              <a:t>climatiques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041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GROUPES DE NEGOCIATION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africain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régional</a:t>
            </a:r>
            <a:r>
              <a:rPr lang="en-US" dirty="0" smtClean="0"/>
              <a:t> et coalition de </a:t>
            </a:r>
            <a:r>
              <a:rPr lang="en-US" dirty="0" err="1" smtClean="0"/>
              <a:t>négociation</a:t>
            </a:r>
            <a:endParaRPr lang="en-US" dirty="0" smtClean="0"/>
          </a:p>
          <a:p>
            <a:pPr lvl="1"/>
            <a:r>
              <a:rPr lang="en-US" dirty="0" smtClean="0"/>
              <a:t>54 </a:t>
            </a:r>
            <a:r>
              <a:rPr lang="en-US" dirty="0" err="1" smtClean="0"/>
              <a:t>membres</a:t>
            </a:r>
            <a:endParaRPr lang="en-US" dirty="0" smtClean="0"/>
          </a:p>
          <a:p>
            <a:pPr lvl="1"/>
            <a:r>
              <a:rPr lang="en-US" dirty="0" err="1" smtClean="0"/>
              <a:t>Présidence</a:t>
            </a:r>
            <a:r>
              <a:rPr lang="en-US" dirty="0" smtClean="0"/>
              <a:t>: </a:t>
            </a:r>
            <a:r>
              <a:rPr lang="en-US" dirty="0" err="1" smtClean="0"/>
              <a:t>République</a:t>
            </a:r>
            <a:r>
              <a:rPr lang="en-US" dirty="0" smtClean="0"/>
              <a:t> du Soudan</a:t>
            </a:r>
          </a:p>
          <a:p>
            <a:r>
              <a:rPr lang="en-US" dirty="0" smtClean="0"/>
              <a:t>Alliance des </a:t>
            </a:r>
            <a:r>
              <a:rPr lang="en-US" dirty="0" err="1" smtClean="0"/>
              <a:t>petits</a:t>
            </a:r>
            <a:r>
              <a:rPr lang="en-US" dirty="0" smtClean="0"/>
              <a:t> </a:t>
            </a:r>
            <a:r>
              <a:rPr lang="en-US" dirty="0" err="1" smtClean="0"/>
              <a:t>Etats</a:t>
            </a:r>
            <a:r>
              <a:rPr lang="en-US" dirty="0" smtClean="0"/>
              <a:t> </a:t>
            </a:r>
            <a:r>
              <a:rPr lang="en-US" dirty="0" err="1" smtClean="0"/>
              <a:t>insulaires</a:t>
            </a:r>
            <a:r>
              <a:rPr lang="en-US" dirty="0" smtClean="0"/>
              <a:t> (AOSIS)</a:t>
            </a:r>
          </a:p>
          <a:p>
            <a:pPr lvl="1"/>
            <a:r>
              <a:rPr lang="en-US" dirty="0" smtClean="0"/>
              <a:t>39 </a:t>
            </a:r>
            <a:r>
              <a:rPr lang="en-US" dirty="0" err="1" smtClean="0"/>
              <a:t>membres</a:t>
            </a:r>
            <a:r>
              <a:rPr lang="en-US" dirty="0" smtClean="0"/>
              <a:t> et 5 </a:t>
            </a:r>
            <a:r>
              <a:rPr lang="en-US" dirty="0" err="1" smtClean="0"/>
              <a:t>observateurs</a:t>
            </a:r>
            <a:endParaRPr lang="en-US" dirty="0" smtClean="0"/>
          </a:p>
          <a:p>
            <a:pPr lvl="1"/>
            <a:r>
              <a:rPr lang="en-US" dirty="0" err="1" smtClean="0"/>
              <a:t>Présidence</a:t>
            </a:r>
            <a:r>
              <a:rPr lang="en-US" dirty="0" smtClean="0"/>
              <a:t>: Nauru</a:t>
            </a:r>
          </a:p>
          <a:p>
            <a:r>
              <a:rPr lang="en-US" dirty="0" smtClean="0"/>
              <a:t>Pays les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avancés</a:t>
            </a:r>
            <a:r>
              <a:rPr lang="en-US" dirty="0" smtClean="0"/>
              <a:t> (PMA/LDC)</a:t>
            </a:r>
          </a:p>
          <a:p>
            <a:pPr lvl="1"/>
            <a:r>
              <a:rPr lang="en-US" dirty="0" smtClean="0"/>
              <a:t>48 pays</a:t>
            </a:r>
          </a:p>
          <a:p>
            <a:pPr lvl="1"/>
            <a:r>
              <a:rPr lang="en-US" dirty="0" err="1" smtClean="0"/>
              <a:t>Présidence</a:t>
            </a:r>
            <a:r>
              <a:rPr lang="en-US" dirty="0" smtClean="0"/>
              <a:t>: Angola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66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GROUPES DE NEGOCIATION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Groupe</a:t>
            </a:r>
            <a:r>
              <a:rPr lang="en-US" dirty="0" smtClean="0"/>
              <a:t> des 77 et de la Chine (G-77/Chine): </a:t>
            </a:r>
          </a:p>
          <a:p>
            <a:pPr lvl="1"/>
            <a:r>
              <a:rPr lang="en-US" dirty="0" smtClean="0"/>
              <a:t>Plus de 130 </a:t>
            </a:r>
            <a:r>
              <a:rPr lang="en-US" dirty="0" err="1" smtClean="0"/>
              <a:t>membres</a:t>
            </a:r>
            <a:endParaRPr lang="en-US" dirty="0" smtClean="0"/>
          </a:p>
          <a:p>
            <a:pPr lvl="1"/>
            <a:r>
              <a:rPr lang="en-US" dirty="0" err="1" smtClean="0"/>
              <a:t>Présidence</a:t>
            </a:r>
            <a:r>
              <a:rPr lang="en-US" dirty="0" smtClean="0"/>
              <a:t>: South Africa</a:t>
            </a:r>
          </a:p>
          <a:p>
            <a:pPr lvl="1"/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hétéroclyte</a:t>
            </a:r>
            <a:r>
              <a:rPr lang="en-US" dirty="0" smtClean="0"/>
              <a:t> avec des </a:t>
            </a:r>
            <a:r>
              <a:rPr lang="en-US" dirty="0" err="1" smtClean="0"/>
              <a:t>intérêts</a:t>
            </a:r>
            <a:r>
              <a:rPr lang="en-US" dirty="0" smtClean="0"/>
              <a:t> </a:t>
            </a:r>
            <a:r>
              <a:rPr lang="en-US" dirty="0" err="1" smtClean="0"/>
              <a:t>parfois</a:t>
            </a:r>
            <a:r>
              <a:rPr lang="en-US" dirty="0" smtClean="0"/>
              <a:t> </a:t>
            </a:r>
            <a:r>
              <a:rPr lang="en-US" dirty="0" err="1" smtClean="0"/>
              <a:t>divergents</a:t>
            </a:r>
            <a:endParaRPr lang="en-US" dirty="0" smtClean="0"/>
          </a:p>
          <a:p>
            <a:r>
              <a:rPr lang="en-US" dirty="0" smtClean="0"/>
              <a:t>Union </a:t>
            </a:r>
            <a:r>
              <a:rPr lang="en-US" dirty="0" err="1" smtClean="0"/>
              <a:t>Européenne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28 </a:t>
            </a:r>
            <a:r>
              <a:rPr lang="en-US" dirty="0" err="1" smtClean="0"/>
              <a:t>membres</a:t>
            </a:r>
            <a:endParaRPr lang="en-US" dirty="0" smtClean="0"/>
          </a:p>
          <a:p>
            <a:pPr lvl="1"/>
            <a:r>
              <a:rPr lang="en-US" dirty="0" err="1" smtClean="0"/>
              <a:t>Communauté</a:t>
            </a:r>
            <a:r>
              <a:rPr lang="en-US" dirty="0" smtClean="0"/>
              <a:t> </a:t>
            </a:r>
            <a:r>
              <a:rPr lang="en-US" dirty="0" err="1" smtClean="0"/>
              <a:t>Européenne</a:t>
            </a:r>
            <a:r>
              <a:rPr lang="en-US" dirty="0" smtClean="0"/>
              <a:t> = </a:t>
            </a:r>
            <a:r>
              <a:rPr lang="en-US" dirty="0" err="1" smtClean="0"/>
              <a:t>Partie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Convention et au </a:t>
            </a:r>
            <a:r>
              <a:rPr lang="en-US" dirty="0" err="1" smtClean="0"/>
              <a:t>Protocole</a:t>
            </a:r>
            <a:r>
              <a:rPr lang="en-US" dirty="0" smtClean="0"/>
              <a:t> de Kyoto</a:t>
            </a:r>
          </a:p>
          <a:p>
            <a:r>
              <a:rPr lang="en-US" dirty="0" err="1" smtClean="0"/>
              <a:t>Groupe</a:t>
            </a:r>
            <a:r>
              <a:rPr lang="en-US" dirty="0" smtClean="0"/>
              <a:t> parapluie (Umbrella Group):</a:t>
            </a:r>
          </a:p>
          <a:p>
            <a:pPr lvl="1"/>
            <a:r>
              <a:rPr lang="en-US" dirty="0" smtClean="0"/>
              <a:t>Coalition flexible de pays </a:t>
            </a:r>
            <a:r>
              <a:rPr lang="en-US" dirty="0" err="1" smtClean="0"/>
              <a:t>développés</a:t>
            </a:r>
            <a:r>
              <a:rPr lang="en-US" dirty="0" smtClean="0"/>
              <a:t> (non-EU) </a:t>
            </a:r>
            <a:r>
              <a:rPr lang="en-US" dirty="0" err="1" smtClean="0"/>
              <a:t>formée</a:t>
            </a:r>
            <a:r>
              <a:rPr lang="en-US" dirty="0" smtClean="0"/>
              <a:t> après </a:t>
            </a:r>
            <a:r>
              <a:rPr lang="en-US" dirty="0" err="1" smtClean="0"/>
              <a:t>l’adoption</a:t>
            </a:r>
            <a:r>
              <a:rPr lang="en-US" dirty="0" smtClean="0"/>
              <a:t> du PK</a:t>
            </a:r>
          </a:p>
          <a:p>
            <a:pPr lvl="1"/>
            <a:r>
              <a:rPr lang="en-US" dirty="0" err="1" smtClean="0"/>
              <a:t>Australie</a:t>
            </a:r>
            <a:r>
              <a:rPr lang="en-US" dirty="0" smtClean="0"/>
              <a:t>, Canada, </a:t>
            </a:r>
            <a:r>
              <a:rPr lang="en-US" dirty="0" err="1" smtClean="0"/>
              <a:t>Islande</a:t>
            </a:r>
            <a:r>
              <a:rPr lang="en-US" dirty="0" smtClean="0"/>
              <a:t>, </a:t>
            </a:r>
            <a:r>
              <a:rPr lang="en-US" dirty="0" err="1" smtClean="0"/>
              <a:t>Japon</a:t>
            </a:r>
            <a:r>
              <a:rPr lang="en-US" dirty="0" smtClean="0"/>
              <a:t>, Nouvelle-</a:t>
            </a:r>
            <a:r>
              <a:rPr lang="en-US" dirty="0" err="1" smtClean="0"/>
              <a:t>Zélande</a:t>
            </a:r>
            <a:r>
              <a:rPr lang="en-US" dirty="0" smtClean="0"/>
              <a:t>, </a:t>
            </a:r>
            <a:r>
              <a:rPr lang="en-US" dirty="0" err="1" smtClean="0"/>
              <a:t>Norvège</a:t>
            </a:r>
            <a:r>
              <a:rPr lang="en-US" dirty="0" smtClean="0"/>
              <a:t>, </a:t>
            </a:r>
            <a:r>
              <a:rPr lang="en-US" dirty="0" err="1" smtClean="0"/>
              <a:t>Russie</a:t>
            </a:r>
            <a:r>
              <a:rPr lang="en-US" dirty="0" smtClean="0"/>
              <a:t>, Ukraine et </a:t>
            </a:r>
            <a:r>
              <a:rPr lang="en-US" dirty="0" err="1" smtClean="0"/>
              <a:t>Etats-Unis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08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GROUPES DE NEGOCIATION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Coalition des pays avec des </a:t>
            </a:r>
            <a:r>
              <a:rPr lang="en-US" dirty="0" err="1" smtClean="0"/>
              <a:t>forêts</a:t>
            </a:r>
            <a:r>
              <a:rPr lang="en-US" dirty="0" smtClean="0"/>
              <a:t> </a:t>
            </a:r>
            <a:r>
              <a:rPr lang="en-US" dirty="0" err="1" smtClean="0"/>
              <a:t>fluviales</a:t>
            </a:r>
            <a:r>
              <a:rPr lang="en-US" dirty="0" smtClean="0"/>
              <a:t> (Coalition for rainforest nations):</a:t>
            </a:r>
          </a:p>
          <a:p>
            <a:pPr lvl="1"/>
            <a:r>
              <a:rPr lang="en-US" dirty="0" smtClean="0"/>
              <a:t>47 pays</a:t>
            </a:r>
          </a:p>
          <a:p>
            <a:pPr lvl="1"/>
            <a:r>
              <a:rPr lang="en-US" dirty="0" err="1" smtClean="0"/>
              <a:t>Présidence</a:t>
            </a:r>
            <a:r>
              <a:rPr lang="en-US" dirty="0" smtClean="0"/>
              <a:t>: Panama</a:t>
            </a:r>
          </a:p>
          <a:p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d’intégrité</a:t>
            </a:r>
            <a:r>
              <a:rPr lang="en-US" dirty="0" smtClean="0"/>
              <a:t> </a:t>
            </a:r>
            <a:r>
              <a:rPr lang="en-US" dirty="0" err="1" smtClean="0"/>
              <a:t>environnementale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membres</a:t>
            </a:r>
            <a:r>
              <a:rPr lang="en-US" dirty="0" smtClean="0"/>
              <a:t> de </a:t>
            </a:r>
            <a:r>
              <a:rPr lang="en-US" dirty="0" err="1" smtClean="0"/>
              <a:t>l’OCDE</a:t>
            </a:r>
            <a:r>
              <a:rPr lang="en-US" dirty="0" smtClean="0"/>
              <a:t> </a:t>
            </a:r>
            <a:r>
              <a:rPr lang="en-US" dirty="0" err="1" smtClean="0"/>
              <a:t>n’adhérant</a:t>
            </a:r>
            <a:r>
              <a:rPr lang="en-US" dirty="0" smtClean="0"/>
              <a:t> pas aux positions </a:t>
            </a:r>
            <a:r>
              <a:rPr lang="en-US" dirty="0" err="1" smtClean="0"/>
              <a:t>adoptées</a:t>
            </a:r>
            <a:r>
              <a:rPr lang="en-US" dirty="0" smtClean="0"/>
              <a:t> par le </a:t>
            </a:r>
            <a:r>
              <a:rPr lang="en-US" dirty="0" err="1" smtClean="0"/>
              <a:t>Goupe</a:t>
            </a:r>
            <a:r>
              <a:rPr lang="en-US" dirty="0" smtClean="0"/>
              <a:t> parapluie: Suisse, </a:t>
            </a:r>
            <a:r>
              <a:rPr lang="en-US" dirty="0" err="1" smtClean="0"/>
              <a:t>mexique</a:t>
            </a:r>
            <a:r>
              <a:rPr lang="en-US" dirty="0" smtClean="0"/>
              <a:t>, </a:t>
            </a:r>
            <a:r>
              <a:rPr lang="en-US" dirty="0" err="1" smtClean="0"/>
              <a:t>Corée</a:t>
            </a:r>
            <a:r>
              <a:rPr lang="en-US" dirty="0" smtClean="0"/>
              <a:t> du </a:t>
            </a:r>
            <a:r>
              <a:rPr lang="en-US" dirty="0" err="1" smtClean="0"/>
              <a:t>Sud</a:t>
            </a:r>
            <a:r>
              <a:rPr lang="en-US" dirty="0" smtClean="0"/>
              <a:t>, </a:t>
            </a:r>
            <a:r>
              <a:rPr lang="en-US" dirty="0" err="1" smtClean="0"/>
              <a:t>suivi</a:t>
            </a:r>
            <a:r>
              <a:rPr lang="en-US" dirty="0" smtClean="0"/>
              <a:t> par Monaco et le Liechtenstein</a:t>
            </a:r>
          </a:p>
          <a:p>
            <a:r>
              <a:rPr lang="en-US" dirty="0" smtClean="0"/>
              <a:t>Alliance </a:t>
            </a:r>
            <a:r>
              <a:rPr lang="en-US" dirty="0" err="1" smtClean="0"/>
              <a:t>bolivarienne</a:t>
            </a:r>
            <a:r>
              <a:rPr lang="en-US" dirty="0" smtClean="0"/>
              <a:t> des </a:t>
            </a:r>
            <a:r>
              <a:rPr lang="en-US" dirty="0" err="1" smtClean="0"/>
              <a:t>peuples</a:t>
            </a:r>
            <a:r>
              <a:rPr lang="en-US" dirty="0" smtClean="0"/>
              <a:t> </a:t>
            </a:r>
            <a:r>
              <a:rPr lang="en-US" dirty="0" err="1" smtClean="0"/>
              <a:t>d’Amérique</a:t>
            </a:r>
            <a:r>
              <a:rPr lang="en-US" dirty="0" smtClean="0"/>
              <a:t> (ALBA);</a:t>
            </a:r>
          </a:p>
          <a:p>
            <a:pPr lvl="1"/>
            <a:r>
              <a:rPr lang="en-US" dirty="0" smtClean="0"/>
              <a:t>11 </a:t>
            </a:r>
            <a:r>
              <a:rPr lang="en-US" dirty="0" err="1" smtClean="0"/>
              <a:t>membres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359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GROUPES DE NEGOCIATION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Groupe</a:t>
            </a:r>
            <a:r>
              <a:rPr lang="en-US" dirty="0" smtClean="0"/>
              <a:t> BASIC:</a:t>
            </a:r>
          </a:p>
          <a:p>
            <a:pPr lvl="1"/>
            <a:r>
              <a:rPr lang="en-US" dirty="0" smtClean="0"/>
              <a:t>Pays </a:t>
            </a:r>
            <a:r>
              <a:rPr lang="en-US" dirty="0" err="1" smtClean="0"/>
              <a:t>émergents</a:t>
            </a:r>
            <a:r>
              <a:rPr lang="en-US" dirty="0" smtClean="0"/>
              <a:t> les plus </a:t>
            </a:r>
            <a:r>
              <a:rPr lang="en-US" dirty="0" err="1" smtClean="0"/>
              <a:t>importants</a:t>
            </a:r>
            <a:r>
              <a:rPr lang="en-US" dirty="0" smtClean="0"/>
              <a:t> et </a:t>
            </a:r>
            <a:r>
              <a:rPr lang="en-US" dirty="0" err="1" smtClean="0"/>
              <a:t>grands</a:t>
            </a:r>
            <a:r>
              <a:rPr lang="en-US" dirty="0" smtClean="0"/>
              <a:t> </a:t>
            </a:r>
            <a:r>
              <a:rPr lang="en-US" dirty="0" err="1" smtClean="0"/>
              <a:t>émetteurs</a:t>
            </a:r>
            <a:r>
              <a:rPr lang="en-US" dirty="0" smtClean="0"/>
              <a:t>: </a:t>
            </a:r>
            <a:r>
              <a:rPr lang="en-US" dirty="0" err="1" smtClean="0"/>
              <a:t>Brésil</a:t>
            </a:r>
            <a:r>
              <a:rPr lang="en-US" dirty="0" smtClean="0"/>
              <a:t>, </a:t>
            </a:r>
            <a:r>
              <a:rPr lang="en-US" dirty="0" err="1" smtClean="0"/>
              <a:t>Afrique</a:t>
            </a:r>
            <a:r>
              <a:rPr lang="en-US" dirty="0" smtClean="0"/>
              <a:t> du </a:t>
            </a:r>
            <a:r>
              <a:rPr lang="en-US" dirty="0" err="1" smtClean="0"/>
              <a:t>Sud</a:t>
            </a:r>
            <a:r>
              <a:rPr lang="en-US" dirty="0" smtClean="0"/>
              <a:t>, </a:t>
            </a:r>
            <a:r>
              <a:rPr lang="en-US" dirty="0" err="1" smtClean="0"/>
              <a:t>Inde</a:t>
            </a:r>
            <a:r>
              <a:rPr lang="en-US" dirty="0" smtClean="0"/>
              <a:t> et Chine</a:t>
            </a:r>
          </a:p>
          <a:p>
            <a:r>
              <a:rPr lang="en-US" dirty="0" err="1" smtClean="0"/>
              <a:t>Groupes</a:t>
            </a:r>
            <a:r>
              <a:rPr lang="en-US" dirty="0" smtClean="0"/>
              <a:t> </a:t>
            </a:r>
            <a:r>
              <a:rPr lang="en-US" dirty="0" err="1" smtClean="0"/>
              <a:t>d’Etats</a:t>
            </a:r>
            <a:r>
              <a:rPr lang="en-US" dirty="0" smtClean="0"/>
              <a:t> </a:t>
            </a:r>
            <a:r>
              <a:rPr lang="en-US" dirty="0" err="1" smtClean="0"/>
              <a:t>ayant</a:t>
            </a:r>
            <a:r>
              <a:rPr lang="en-US" dirty="0" smtClean="0"/>
              <a:t> la </a:t>
            </a:r>
            <a:r>
              <a:rPr lang="en-US" dirty="0" err="1" smtClean="0"/>
              <a:t>Même</a:t>
            </a:r>
            <a:r>
              <a:rPr lang="en-US" dirty="0" smtClean="0"/>
              <a:t> </a:t>
            </a:r>
            <a:r>
              <a:rPr lang="en-US" dirty="0" err="1" smtClean="0"/>
              <a:t>Optique</a:t>
            </a:r>
            <a:r>
              <a:rPr lang="en-US" dirty="0" smtClean="0"/>
              <a:t> (Like Minded Developing Countries):</a:t>
            </a:r>
          </a:p>
          <a:p>
            <a:pPr lvl="1"/>
            <a:r>
              <a:rPr lang="en-US" dirty="0" smtClean="0"/>
              <a:t>Fait </a:t>
            </a:r>
            <a:r>
              <a:rPr lang="en-US" dirty="0" err="1" smtClean="0"/>
              <a:t>partie</a:t>
            </a:r>
            <a:r>
              <a:rPr lang="en-US" dirty="0" smtClean="0"/>
              <a:t> du G-77/Chine</a:t>
            </a:r>
          </a:p>
          <a:p>
            <a:pPr lvl="1"/>
            <a:r>
              <a:rPr lang="en-US" dirty="0" smtClean="0"/>
              <a:t>26 </a:t>
            </a:r>
            <a:r>
              <a:rPr lang="en-US" dirty="0" err="1" smtClean="0"/>
              <a:t>membres</a:t>
            </a:r>
            <a:r>
              <a:rPr lang="en-US" dirty="0" smtClean="0"/>
              <a:t> </a:t>
            </a:r>
            <a:r>
              <a:rPr lang="en-US" dirty="0" err="1" smtClean="0"/>
              <a:t>dont</a:t>
            </a:r>
            <a:r>
              <a:rPr lang="en-US" dirty="0" smtClean="0"/>
              <a:t> certain pays du monde </a:t>
            </a:r>
            <a:r>
              <a:rPr lang="en-US" dirty="0" err="1" smtClean="0"/>
              <a:t>arabe</a:t>
            </a:r>
            <a:r>
              <a:rPr lang="en-US" dirty="0" smtClean="0"/>
              <a:t>, </a:t>
            </a:r>
            <a:r>
              <a:rPr lang="en-US" dirty="0" err="1" smtClean="0"/>
              <a:t>économies</a:t>
            </a:r>
            <a:r>
              <a:rPr lang="en-US" dirty="0" smtClean="0"/>
              <a:t> </a:t>
            </a:r>
            <a:r>
              <a:rPr lang="en-US" dirty="0" err="1" smtClean="0"/>
              <a:t>émergentes</a:t>
            </a:r>
            <a:r>
              <a:rPr lang="en-US" dirty="0" smtClean="0"/>
              <a:t> </a:t>
            </a:r>
            <a:r>
              <a:rPr lang="en-US" dirty="0" err="1" smtClean="0"/>
              <a:t>d’Asie</a:t>
            </a:r>
            <a:r>
              <a:rPr lang="en-US" dirty="0" smtClean="0"/>
              <a:t> + Venezuela, </a:t>
            </a:r>
            <a:r>
              <a:rPr lang="en-US" dirty="0" err="1" smtClean="0"/>
              <a:t>Bolivie</a:t>
            </a:r>
            <a:r>
              <a:rPr lang="en-US" dirty="0" smtClean="0"/>
              <a:t> et Cuba</a:t>
            </a:r>
          </a:p>
          <a:p>
            <a:pPr lvl="1"/>
            <a:r>
              <a:rPr lang="en-US" dirty="0" err="1" smtClean="0"/>
              <a:t>Unis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position </a:t>
            </a:r>
            <a:r>
              <a:rPr lang="en-US" dirty="0" err="1" smtClean="0"/>
              <a:t>centrale</a:t>
            </a:r>
            <a:r>
              <a:rPr lang="en-US" dirty="0" smtClean="0"/>
              <a:t> </a:t>
            </a:r>
            <a:r>
              <a:rPr lang="en-US" dirty="0" err="1" smtClean="0"/>
              <a:t>très</a:t>
            </a:r>
            <a:r>
              <a:rPr lang="en-US" dirty="0" smtClean="0"/>
              <a:t> forte </a:t>
            </a:r>
            <a:r>
              <a:rPr lang="en-US" dirty="0" err="1" smtClean="0"/>
              <a:t>concernant</a:t>
            </a:r>
            <a:r>
              <a:rPr lang="en-US" dirty="0" smtClean="0"/>
              <a:t> entre </a:t>
            </a:r>
            <a:r>
              <a:rPr lang="en-US" dirty="0" err="1" smtClean="0"/>
              <a:t>autres</a:t>
            </a:r>
            <a:r>
              <a:rPr lang="en-US" dirty="0" smtClean="0"/>
              <a:t> </a:t>
            </a:r>
            <a:r>
              <a:rPr lang="en-US" dirty="0" err="1" smtClean="0"/>
              <a:t>l’équité</a:t>
            </a:r>
            <a:r>
              <a:rPr lang="en-US" dirty="0" smtClean="0"/>
              <a:t> et le respect du </a:t>
            </a:r>
            <a:r>
              <a:rPr lang="en-US" dirty="0" err="1" smtClean="0"/>
              <a:t>principe</a:t>
            </a:r>
            <a:r>
              <a:rPr lang="en-US" dirty="0" smtClean="0"/>
              <a:t> de </a:t>
            </a:r>
            <a:r>
              <a:rPr lang="en-US" dirty="0" err="1" smtClean="0"/>
              <a:t>responsabilités</a:t>
            </a:r>
            <a:r>
              <a:rPr lang="en-US" dirty="0" smtClean="0"/>
              <a:t> communes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différenciées</a:t>
            </a:r>
            <a:endParaRPr lang="en-US" dirty="0" smtClean="0"/>
          </a:p>
          <a:p>
            <a:r>
              <a:rPr lang="en-US" dirty="0" smtClean="0"/>
              <a:t>Association </a:t>
            </a:r>
            <a:r>
              <a:rPr lang="en-US" dirty="0" err="1" smtClean="0"/>
              <a:t>Indépendante</a:t>
            </a:r>
            <a:r>
              <a:rPr lang="en-US" dirty="0" smtClean="0"/>
              <a:t> </a:t>
            </a:r>
            <a:r>
              <a:rPr lang="en-US" dirty="0" err="1" smtClean="0"/>
              <a:t>d’Amérique</a:t>
            </a:r>
            <a:r>
              <a:rPr lang="en-US" dirty="0" smtClean="0"/>
              <a:t> </a:t>
            </a:r>
            <a:r>
              <a:rPr lang="en-US" dirty="0" err="1" smtClean="0"/>
              <a:t>Latine</a:t>
            </a:r>
            <a:r>
              <a:rPr lang="en-US" dirty="0" smtClean="0"/>
              <a:t> et des </a:t>
            </a:r>
            <a:r>
              <a:rPr lang="en-US" dirty="0" err="1" smtClean="0"/>
              <a:t>Caraibes</a:t>
            </a:r>
            <a:r>
              <a:rPr lang="en-US" dirty="0" smtClean="0"/>
              <a:t> (AILAC)</a:t>
            </a:r>
          </a:p>
          <a:p>
            <a:pPr lvl="1"/>
            <a:r>
              <a:rPr lang="en-US" dirty="0" smtClean="0"/>
              <a:t>6 </a:t>
            </a:r>
            <a:r>
              <a:rPr lang="en-US" dirty="0" err="1" smtClean="0"/>
              <a:t>membres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0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3" name="Content Placeholder 2" descr="Infographic Carbon Brief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8299" r="-92170"/>
          <a:stretch/>
        </p:blipFill>
        <p:spPr>
          <a:xfrm>
            <a:off x="-1328738" y="452438"/>
            <a:ext cx="10015538" cy="6405562"/>
          </a:xfrm>
        </p:spPr>
      </p:pic>
    </p:spTree>
    <p:extLst>
      <p:ext uri="{BB962C8B-B14F-4D97-AF65-F5344CB8AC3E}">
        <p14:creationId xmlns:p14="http://schemas.microsoft.com/office/powerpoint/2010/main" val="31177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III. PRISE DE DECISION SOUS LA CCNUCC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Article 15, CCNUCC: adoption </a:t>
            </a:r>
            <a:r>
              <a:rPr lang="en-US" dirty="0" err="1" smtClean="0"/>
              <a:t>d’amendements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Convention</a:t>
            </a:r>
          </a:p>
          <a:p>
            <a:r>
              <a:rPr lang="en-US" dirty="0" smtClean="0"/>
              <a:t>Article 16, CCNUCC: adoption et </a:t>
            </a:r>
            <a:r>
              <a:rPr lang="en-US" dirty="0" err="1" smtClean="0"/>
              <a:t>amendement</a:t>
            </a:r>
            <a:r>
              <a:rPr lang="en-US" dirty="0" smtClean="0"/>
              <a:t> </a:t>
            </a:r>
            <a:r>
              <a:rPr lang="en-US" dirty="0" err="1" smtClean="0"/>
              <a:t>d’annexes</a:t>
            </a:r>
            <a:r>
              <a:rPr lang="en-US" dirty="0" smtClean="0"/>
              <a:t> de la Convention</a:t>
            </a:r>
          </a:p>
          <a:p>
            <a:pPr lvl="1"/>
            <a:r>
              <a:rPr lang="en-US" dirty="0" smtClean="0"/>
              <a:t>Communication au </a:t>
            </a:r>
            <a:r>
              <a:rPr lang="en-US" dirty="0" err="1" smtClean="0"/>
              <a:t>moins</a:t>
            </a:r>
            <a:r>
              <a:rPr lang="en-US" dirty="0" smtClean="0"/>
              <a:t> 6 </a:t>
            </a:r>
            <a:r>
              <a:rPr lang="en-US" dirty="0" err="1" smtClean="0"/>
              <a:t>mois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l’avance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Adoption par consensus </a:t>
            </a:r>
            <a:r>
              <a:rPr lang="en-US" dirty="0" err="1" smtClean="0"/>
              <a:t>ou</a:t>
            </a:r>
            <a:r>
              <a:rPr lang="en-US" dirty="0" smtClean="0"/>
              <a:t> en dernier </a:t>
            </a:r>
            <a:r>
              <a:rPr lang="en-US" dirty="0" err="1" smtClean="0"/>
              <a:t>recours</a:t>
            </a:r>
            <a:r>
              <a:rPr lang="en-US" dirty="0" smtClean="0"/>
              <a:t> par vote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majorité</a:t>
            </a:r>
            <a:r>
              <a:rPr lang="en-US" dirty="0" smtClean="0"/>
              <a:t> des ¾ des Parties </a:t>
            </a:r>
            <a:r>
              <a:rPr lang="en-US" dirty="0" err="1" smtClean="0"/>
              <a:t>présentes</a:t>
            </a:r>
            <a:r>
              <a:rPr lang="en-US" dirty="0" smtClean="0"/>
              <a:t> et </a:t>
            </a:r>
            <a:r>
              <a:rPr lang="en-US" dirty="0" err="1" smtClean="0"/>
              <a:t>votantes</a:t>
            </a:r>
            <a:endParaRPr lang="en-US" dirty="0" smtClean="0"/>
          </a:p>
          <a:p>
            <a:pPr lvl="1"/>
            <a:r>
              <a:rPr lang="en-US" dirty="0" smtClean="0"/>
              <a:t>Entrée en </a:t>
            </a:r>
            <a:r>
              <a:rPr lang="en-US" dirty="0" err="1" smtClean="0"/>
              <a:t>vigueur</a:t>
            </a:r>
            <a:r>
              <a:rPr lang="en-US" dirty="0" smtClean="0"/>
              <a:t> </a:t>
            </a:r>
            <a:r>
              <a:rPr lang="en-US" dirty="0" err="1" smtClean="0"/>
              <a:t>d’amendements</a:t>
            </a:r>
            <a:r>
              <a:rPr lang="en-US" dirty="0" smtClean="0"/>
              <a:t> le 90ème jour </a:t>
            </a:r>
            <a:r>
              <a:rPr lang="en-US" dirty="0" err="1" smtClean="0"/>
              <a:t>suivant</a:t>
            </a:r>
            <a:r>
              <a:rPr lang="en-US" dirty="0" smtClean="0"/>
              <a:t> </a:t>
            </a:r>
            <a:r>
              <a:rPr lang="en-US" dirty="0" err="1" smtClean="0"/>
              <a:t>réception</a:t>
            </a:r>
            <a:r>
              <a:rPr lang="en-US" dirty="0" smtClean="0"/>
              <a:t> des instruments </a:t>
            </a:r>
            <a:r>
              <a:rPr lang="en-US" dirty="0" err="1" smtClean="0"/>
              <a:t>d’acceptation</a:t>
            </a:r>
            <a:r>
              <a:rPr lang="en-US" dirty="0" smtClean="0"/>
              <a:t> de ¾ des Parties </a:t>
            </a:r>
          </a:p>
          <a:p>
            <a:pPr lvl="1"/>
            <a:r>
              <a:rPr lang="en-US" dirty="0" smtClean="0"/>
              <a:t>Entrée en </a:t>
            </a:r>
            <a:r>
              <a:rPr lang="en-US" dirty="0" err="1" smtClean="0"/>
              <a:t>vigueur</a:t>
            </a:r>
            <a:r>
              <a:rPr lang="en-US" dirty="0" smtClean="0"/>
              <a:t> de </a:t>
            </a:r>
            <a:r>
              <a:rPr lang="en-US" dirty="0" err="1" smtClean="0"/>
              <a:t>nouvelles</a:t>
            </a:r>
            <a:r>
              <a:rPr lang="en-US" dirty="0" smtClean="0"/>
              <a:t> annexes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amendements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celles</a:t>
            </a:r>
            <a:r>
              <a:rPr lang="en-US" dirty="0" smtClean="0"/>
              <a:t>-ci 6 </a:t>
            </a:r>
            <a:r>
              <a:rPr lang="en-US" dirty="0" err="1" smtClean="0"/>
              <a:t>mois</a:t>
            </a:r>
            <a:r>
              <a:rPr lang="en-US" dirty="0" smtClean="0"/>
              <a:t> après notification de </a:t>
            </a:r>
            <a:r>
              <a:rPr lang="en-US" dirty="0" err="1" smtClean="0"/>
              <a:t>leur</a:t>
            </a:r>
            <a:r>
              <a:rPr lang="en-US" dirty="0" smtClean="0"/>
              <a:t> adoption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94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PRISE DE DECISION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 17, CCNUCC: adoption de </a:t>
            </a:r>
            <a:r>
              <a:rPr lang="en-US" dirty="0" err="1" smtClean="0"/>
              <a:t>protocoles</a:t>
            </a:r>
            <a:endParaRPr lang="en-US" dirty="0" smtClean="0"/>
          </a:p>
          <a:p>
            <a:pPr lvl="1"/>
            <a:r>
              <a:rPr lang="en-US" dirty="0" smtClean="0"/>
              <a:t>Communication du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proposé</a:t>
            </a:r>
            <a:r>
              <a:rPr lang="en-US" dirty="0" smtClean="0"/>
              <a:t> par le </a:t>
            </a:r>
            <a:r>
              <a:rPr lang="en-US" dirty="0" err="1" smtClean="0"/>
              <a:t>Secrétariat</a:t>
            </a:r>
            <a:r>
              <a:rPr lang="en-US" dirty="0" smtClean="0"/>
              <a:t> au </a:t>
            </a:r>
            <a:r>
              <a:rPr lang="en-US" dirty="0" err="1" smtClean="0"/>
              <a:t>moins</a:t>
            </a:r>
            <a:r>
              <a:rPr lang="en-US" dirty="0" smtClean="0"/>
              <a:t> 6 </a:t>
            </a:r>
            <a:r>
              <a:rPr lang="en-US" dirty="0" err="1" smtClean="0"/>
              <a:t>mois</a:t>
            </a:r>
            <a:r>
              <a:rPr lang="en-US" dirty="0" smtClean="0"/>
              <a:t> </a:t>
            </a:r>
            <a:r>
              <a:rPr lang="en-US" dirty="0" err="1" smtClean="0"/>
              <a:t>avant</a:t>
            </a:r>
            <a:r>
              <a:rPr lang="en-US" dirty="0" smtClean="0"/>
              <a:t> la session </a:t>
            </a:r>
          </a:p>
          <a:p>
            <a:pPr marL="457200" lvl="1" indent="0">
              <a:buNone/>
            </a:pPr>
            <a:r>
              <a:rPr lang="en-US" dirty="0" smtClean="0"/>
              <a:t>→ </a:t>
            </a:r>
            <a:r>
              <a:rPr lang="en-US" dirty="0" err="1" smtClean="0"/>
              <a:t>texte</a:t>
            </a:r>
            <a:r>
              <a:rPr lang="en-US" dirty="0" smtClean="0"/>
              <a:t> de Genève </a:t>
            </a:r>
            <a:r>
              <a:rPr lang="en-US" dirty="0" err="1" smtClean="0"/>
              <a:t>distribué</a:t>
            </a:r>
            <a:r>
              <a:rPr lang="en-US" dirty="0" smtClean="0"/>
              <a:t> le 19 mars 2015</a:t>
            </a:r>
          </a:p>
          <a:p>
            <a:pPr lvl="1">
              <a:buFontTx/>
              <a:buChar char="-"/>
            </a:pPr>
            <a:r>
              <a:rPr lang="en-US" dirty="0" err="1" smtClean="0"/>
              <a:t>Mise</a:t>
            </a:r>
            <a:r>
              <a:rPr lang="en-US" dirty="0" smtClean="0"/>
              <a:t> en </a:t>
            </a:r>
            <a:r>
              <a:rPr lang="en-US" dirty="0" err="1" smtClean="0"/>
              <a:t>vigueur</a:t>
            </a:r>
            <a:r>
              <a:rPr lang="en-US" dirty="0" smtClean="0"/>
              <a:t>: </a:t>
            </a:r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définies</a:t>
            </a:r>
            <a:r>
              <a:rPr lang="en-US" dirty="0" smtClean="0"/>
              <a:t> par le </a:t>
            </a:r>
            <a:r>
              <a:rPr lang="en-US" dirty="0" err="1" smtClean="0"/>
              <a:t>protocole</a:t>
            </a:r>
            <a:r>
              <a:rPr lang="en-US" dirty="0" smtClean="0"/>
              <a:t>    </a:t>
            </a:r>
            <a:r>
              <a:rPr lang="en-US" dirty="0" err="1" smtClean="0"/>
              <a:t>lui-même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Article 18, CCNUCC: 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 smtClean="0"/>
              <a:t>Partie</a:t>
            </a:r>
            <a:r>
              <a:rPr lang="en-US" dirty="0" smtClean="0"/>
              <a:t>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voix</a:t>
            </a:r>
            <a:endParaRPr lang="en-US" dirty="0" smtClean="0"/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1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PRISE DE DECISION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Règlement</a:t>
            </a:r>
            <a:r>
              <a:rPr lang="en-US" dirty="0" smtClean="0"/>
              <a:t> </a:t>
            </a:r>
            <a:r>
              <a:rPr lang="en-US" dirty="0" err="1" smtClean="0"/>
              <a:t>intérieur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formelles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 err="1" smtClean="0"/>
              <a:t>conduite</a:t>
            </a:r>
            <a:r>
              <a:rPr lang="en-US" dirty="0" smtClean="0"/>
              <a:t> des </a:t>
            </a:r>
            <a:r>
              <a:rPr lang="en-US" dirty="0" err="1" smtClean="0"/>
              <a:t>négociations</a:t>
            </a:r>
            <a:r>
              <a:rPr lang="en-US" dirty="0" smtClean="0"/>
              <a:t>, y </a:t>
            </a:r>
            <a:r>
              <a:rPr lang="en-US" dirty="0" err="1" smtClean="0"/>
              <a:t>compris</a:t>
            </a:r>
            <a:r>
              <a:rPr lang="en-US" dirty="0" smtClean="0"/>
              <a:t> les </a:t>
            </a:r>
            <a:r>
              <a:rPr lang="en-US" dirty="0" err="1" smtClean="0"/>
              <a:t>procédures</a:t>
            </a:r>
            <a:r>
              <a:rPr lang="en-US" dirty="0" smtClean="0"/>
              <a:t> de </a:t>
            </a:r>
            <a:r>
              <a:rPr lang="en-US" dirty="0" err="1" smtClean="0"/>
              <a:t>prise</a:t>
            </a:r>
            <a:r>
              <a:rPr lang="en-US" dirty="0" smtClean="0"/>
              <a:t> de </a:t>
            </a:r>
            <a:r>
              <a:rPr lang="en-US" dirty="0" err="1" smtClean="0"/>
              <a:t>décision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des points non </a:t>
            </a:r>
            <a:r>
              <a:rPr lang="en-US" dirty="0" err="1" smtClean="0"/>
              <a:t>couverts</a:t>
            </a:r>
            <a:r>
              <a:rPr lang="en-US" dirty="0" smtClean="0"/>
              <a:t> par la CCNUCC</a:t>
            </a:r>
          </a:p>
          <a:p>
            <a:pPr lvl="1"/>
            <a:r>
              <a:rPr lang="en-US" dirty="0" err="1" smtClean="0"/>
              <a:t>S’applique</a:t>
            </a:r>
            <a:r>
              <a:rPr lang="en-US" dirty="0" smtClean="0"/>
              <a:t> aux sessions de la COP et de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organes</a:t>
            </a:r>
            <a:r>
              <a:rPr lang="en-US" dirty="0" smtClean="0"/>
              <a:t> </a:t>
            </a:r>
            <a:r>
              <a:rPr lang="en-US" dirty="0" err="1" smtClean="0"/>
              <a:t>subsidiaires</a:t>
            </a:r>
            <a:endParaRPr lang="en-US" dirty="0" smtClean="0"/>
          </a:p>
          <a:p>
            <a:pPr lvl="1"/>
            <a:r>
              <a:rPr lang="en-US" dirty="0" err="1" smtClean="0"/>
              <a:t>S’applique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au PK (Art.13.5, PK)</a:t>
            </a:r>
          </a:p>
          <a:p>
            <a:pPr lvl="1"/>
            <a:r>
              <a:rPr lang="en-US" u="sng" dirty="0" err="1" smtClean="0"/>
              <a:t>Projet</a:t>
            </a:r>
            <a:r>
              <a:rPr lang="en-US" dirty="0" smtClean="0"/>
              <a:t> de </a:t>
            </a:r>
            <a:r>
              <a:rPr lang="en-US" dirty="0" err="1" smtClean="0"/>
              <a:t>règlement</a:t>
            </a:r>
            <a:r>
              <a:rPr lang="en-US" dirty="0" smtClean="0"/>
              <a:t> appliqué a </a:t>
            </a:r>
            <a:r>
              <a:rPr lang="en-US" dirty="0" err="1" smtClean="0"/>
              <a:t>chaque</a:t>
            </a:r>
            <a:r>
              <a:rPr lang="en-US" dirty="0" smtClean="0"/>
              <a:t> session,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l’exception</a:t>
            </a:r>
            <a:r>
              <a:rPr lang="en-US" dirty="0" smtClean="0"/>
              <a:t> du </a:t>
            </a:r>
            <a:r>
              <a:rPr lang="en-US" dirty="0" err="1" smtClean="0"/>
              <a:t>projet</a:t>
            </a:r>
            <a:r>
              <a:rPr lang="en-US" dirty="0" smtClean="0"/>
              <a:t> </a:t>
            </a:r>
            <a:r>
              <a:rPr lang="en-US" dirty="0" err="1" smtClean="0"/>
              <a:t>d’article</a:t>
            </a:r>
            <a:r>
              <a:rPr lang="en-US" dirty="0" smtClean="0"/>
              <a:t> 42 (“Vote”)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41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unfccc_bodies_large (1)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4156" r="-2276" b="4904"/>
          <a:stretch/>
        </p:blipFill>
        <p:spPr>
          <a:xfrm>
            <a:off x="1409701" y="907989"/>
            <a:ext cx="6450532" cy="5426136"/>
          </a:xfr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 ORGANES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8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PRISE DE DECISION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 </a:t>
            </a:r>
            <a:r>
              <a:rPr lang="en-US" dirty="0" err="1" smtClean="0"/>
              <a:t>d’accord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1er </a:t>
            </a:r>
            <a:r>
              <a:rPr lang="en-US" dirty="0" err="1" smtClean="0"/>
              <a:t>para</a:t>
            </a:r>
            <a:r>
              <a:rPr lang="en-US" dirty="0" smtClean="0"/>
              <a:t> de l’art.42 </a:t>
            </a:r>
            <a:r>
              <a:rPr lang="en-US" dirty="0" err="1" smtClean="0"/>
              <a:t>concernant</a:t>
            </a:r>
            <a:r>
              <a:rPr lang="en-US" dirty="0" smtClean="0"/>
              <a:t> le vote </a:t>
            </a:r>
            <a:r>
              <a:rPr lang="en-US" dirty="0" err="1" smtClean="0"/>
              <a:t>sur</a:t>
            </a:r>
            <a:r>
              <a:rPr lang="en-US" dirty="0" smtClean="0"/>
              <a:t> les questions de fond</a:t>
            </a:r>
          </a:p>
          <a:p>
            <a:r>
              <a:rPr lang="en-US" dirty="0" err="1" smtClean="0"/>
              <a:t>Décisions</a:t>
            </a:r>
            <a:r>
              <a:rPr lang="en-US" dirty="0" smtClean="0"/>
              <a:t> et conclusions </a:t>
            </a:r>
            <a:r>
              <a:rPr lang="en-US" dirty="0" err="1" smtClean="0"/>
              <a:t>prises</a:t>
            </a:r>
            <a:r>
              <a:rPr lang="en-US" dirty="0" smtClean="0"/>
              <a:t> par consensus</a:t>
            </a:r>
          </a:p>
          <a:p>
            <a:r>
              <a:rPr lang="en-US" dirty="0" smtClean="0"/>
              <a:t>Consensus ≠ </a:t>
            </a:r>
            <a:r>
              <a:rPr lang="en-US" dirty="0" err="1" smtClean="0"/>
              <a:t>unanimité</a:t>
            </a:r>
            <a:endParaRPr lang="en-US" dirty="0" smtClean="0"/>
          </a:p>
          <a:p>
            <a:pPr marL="2286000" lvl="5" indent="0">
              <a:buNone/>
            </a:pPr>
            <a:r>
              <a:rPr lang="en-US" sz="3200" dirty="0" smtClean="0"/>
              <a:t>= absence </a:t>
            </a:r>
            <a:r>
              <a:rPr lang="en-US" sz="3200" dirty="0" err="1" smtClean="0"/>
              <a:t>d’objections</a:t>
            </a:r>
            <a:endParaRPr lang="en-US" sz="3200" dirty="0" smtClean="0"/>
          </a:p>
          <a:p>
            <a:pPr marL="571500" indent="-457200"/>
            <a:r>
              <a:rPr lang="en-US" dirty="0" smtClean="0"/>
              <a:t>En </a:t>
            </a:r>
            <a:r>
              <a:rPr lang="en-US" dirty="0" err="1" smtClean="0"/>
              <a:t>pratique</a:t>
            </a:r>
            <a:r>
              <a:rPr lang="en-US" dirty="0" smtClean="0"/>
              <a:t>, </a:t>
            </a:r>
            <a:r>
              <a:rPr lang="en-US" dirty="0" err="1" smtClean="0"/>
              <a:t>Président</a:t>
            </a:r>
            <a:r>
              <a:rPr lang="en-US" dirty="0" smtClean="0"/>
              <a:t> de la COP </a:t>
            </a:r>
            <a:r>
              <a:rPr lang="en-US" dirty="0" err="1" smtClean="0"/>
              <a:t>ou</a:t>
            </a:r>
            <a:r>
              <a:rPr lang="en-US" dirty="0" smtClean="0"/>
              <a:t> de </a:t>
            </a:r>
            <a:r>
              <a:rPr lang="en-US" dirty="0" err="1" smtClean="0"/>
              <a:t>l’organe</a:t>
            </a:r>
            <a:r>
              <a:rPr lang="en-US" dirty="0" smtClean="0"/>
              <a:t> </a:t>
            </a:r>
            <a:r>
              <a:rPr lang="en-US" dirty="0" err="1" smtClean="0"/>
              <a:t>subsidiaire</a:t>
            </a:r>
            <a:r>
              <a:rPr lang="en-US" dirty="0" smtClean="0"/>
              <a:t> </a:t>
            </a:r>
            <a:r>
              <a:rPr lang="en-US" dirty="0" err="1" smtClean="0"/>
              <a:t>décide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consensus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50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PRISE DE DECISION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Règlement</a:t>
            </a:r>
            <a:r>
              <a:rPr lang="en-US" dirty="0" smtClean="0"/>
              <a:t> </a:t>
            </a:r>
            <a:r>
              <a:rPr lang="en-US" dirty="0" err="1" smtClean="0"/>
              <a:t>couvre</a:t>
            </a:r>
            <a:r>
              <a:rPr lang="en-US" dirty="0" smtClean="0"/>
              <a:t> </a:t>
            </a:r>
            <a:r>
              <a:rPr lang="en-US" dirty="0" err="1" smtClean="0"/>
              <a:t>tous</a:t>
            </a:r>
            <a:r>
              <a:rPr lang="en-US" dirty="0" smtClean="0"/>
              <a:t> les aspects des </a:t>
            </a:r>
            <a:r>
              <a:rPr lang="en-US" dirty="0" err="1" smtClean="0"/>
              <a:t>négociations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lieu et date des sessions (art. 3 </a:t>
            </a:r>
            <a:r>
              <a:rPr lang="en-US" dirty="0" err="1" smtClean="0"/>
              <a:t>à</a:t>
            </a:r>
            <a:r>
              <a:rPr lang="en-US" dirty="0" smtClean="0"/>
              <a:t> 5)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ordre</a:t>
            </a:r>
            <a:r>
              <a:rPr lang="en-US" dirty="0" smtClean="0"/>
              <a:t> du jour (art. 9 </a:t>
            </a:r>
            <a:r>
              <a:rPr lang="en-US" dirty="0" err="1" smtClean="0"/>
              <a:t>à</a:t>
            </a:r>
            <a:r>
              <a:rPr lang="en-US" dirty="0" smtClean="0"/>
              <a:t> 16)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conduite</a:t>
            </a:r>
            <a:r>
              <a:rPr lang="en-US" dirty="0" smtClean="0"/>
              <a:t> des </a:t>
            </a:r>
            <a:r>
              <a:rPr lang="en-US" dirty="0" err="1" smtClean="0"/>
              <a:t>débats</a:t>
            </a:r>
            <a:r>
              <a:rPr lang="en-US" dirty="0" smtClean="0"/>
              <a:t>, y </a:t>
            </a:r>
            <a:r>
              <a:rPr lang="en-US" dirty="0" err="1" smtClean="0"/>
              <a:t>compris</a:t>
            </a:r>
            <a:r>
              <a:rPr lang="en-US" dirty="0" smtClean="0"/>
              <a:t> </a:t>
            </a:r>
            <a:r>
              <a:rPr lang="en-US" dirty="0" err="1" smtClean="0"/>
              <a:t>présentation</a:t>
            </a:r>
            <a:r>
              <a:rPr lang="en-US" dirty="0" smtClean="0"/>
              <a:t> de motions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soumission</a:t>
            </a:r>
            <a:r>
              <a:rPr lang="en-US" dirty="0" smtClean="0"/>
              <a:t> de propositions (art.30 </a:t>
            </a:r>
            <a:r>
              <a:rPr lang="en-US" dirty="0" err="1" smtClean="0"/>
              <a:t>à</a:t>
            </a:r>
            <a:r>
              <a:rPr lang="en-US" dirty="0" smtClean="0"/>
              <a:t> 40)</a:t>
            </a:r>
          </a:p>
          <a:p>
            <a:pPr lvl="1"/>
            <a:r>
              <a:rPr lang="en-US" dirty="0" smtClean="0"/>
              <a:t>Vote (art.41 </a:t>
            </a:r>
            <a:r>
              <a:rPr lang="en-US" dirty="0" err="1" smtClean="0"/>
              <a:t>à</a:t>
            </a:r>
            <a:r>
              <a:rPr lang="en-US" dirty="0" smtClean="0"/>
              <a:t> 53)</a:t>
            </a:r>
          </a:p>
          <a:p>
            <a:r>
              <a:rPr lang="en-US" dirty="0" err="1" smtClean="0"/>
              <a:t>Pratiques</a:t>
            </a:r>
            <a:r>
              <a:rPr lang="en-US" dirty="0" smtClean="0"/>
              <a:t> </a:t>
            </a:r>
            <a:r>
              <a:rPr lang="en-US" dirty="0" err="1" smtClean="0"/>
              <a:t>informelles</a:t>
            </a:r>
            <a:r>
              <a:rPr lang="en-US" dirty="0" smtClean="0"/>
              <a:t>: </a:t>
            </a:r>
            <a:r>
              <a:rPr lang="en-US" dirty="0" err="1" smtClean="0"/>
              <a:t>Règlement</a:t>
            </a:r>
            <a:r>
              <a:rPr lang="en-US" dirty="0" smtClean="0"/>
              <a:t> appliqué aux </a:t>
            </a:r>
            <a:r>
              <a:rPr lang="en-US" dirty="0" err="1" smtClean="0"/>
              <a:t>réunions</a:t>
            </a:r>
            <a:r>
              <a:rPr lang="en-US" dirty="0" smtClean="0"/>
              <a:t> inter-</a:t>
            </a:r>
            <a:r>
              <a:rPr lang="en-US" dirty="0" err="1" smtClean="0"/>
              <a:t>sessionnelles</a:t>
            </a:r>
            <a:r>
              <a:rPr lang="en-US" dirty="0" smtClean="0"/>
              <a:t>, additions de points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l’ordre</a:t>
            </a:r>
            <a:r>
              <a:rPr lang="en-US" dirty="0" smtClean="0"/>
              <a:t> du jour via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décision</a:t>
            </a:r>
            <a:r>
              <a:rPr lang="en-US" dirty="0" smtClean="0"/>
              <a:t> de la COP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97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PRISE DE DECISION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Elaboration de </a:t>
            </a:r>
            <a:r>
              <a:rPr lang="en-US" dirty="0" err="1" smtClean="0"/>
              <a:t>texte</a:t>
            </a:r>
            <a:r>
              <a:rPr lang="en-US" dirty="0" smtClean="0"/>
              <a:t> et intervention: </a:t>
            </a:r>
          </a:p>
          <a:p>
            <a:pPr lvl="1"/>
            <a:r>
              <a:rPr lang="en-US" dirty="0" smtClean="0"/>
              <a:t>Production de ‘conference room papers’ - documents de session </a:t>
            </a:r>
            <a:r>
              <a:rPr lang="en-US" dirty="0" err="1" smtClean="0"/>
              <a:t>contenant</a:t>
            </a:r>
            <a:r>
              <a:rPr lang="en-US" dirty="0" smtClean="0"/>
              <a:t> de </a:t>
            </a:r>
            <a:r>
              <a:rPr lang="en-US" dirty="0" err="1" smtClean="0"/>
              <a:t>nouvelles</a:t>
            </a:r>
            <a:r>
              <a:rPr lang="en-US" dirty="0" smtClean="0"/>
              <a:t> propositions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r>
              <a:rPr lang="en-US" dirty="0" smtClean="0"/>
              <a:t> de </a:t>
            </a:r>
            <a:r>
              <a:rPr lang="en-US" dirty="0" err="1" smtClean="0"/>
              <a:t>négociation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résultats</a:t>
            </a:r>
            <a:r>
              <a:rPr lang="en-US" dirty="0" smtClean="0"/>
              <a:t> des </a:t>
            </a:r>
            <a:r>
              <a:rPr lang="en-US" dirty="0" err="1" smtClean="0"/>
              <a:t>travaux</a:t>
            </a:r>
            <a:r>
              <a:rPr lang="en-US" dirty="0" smtClean="0"/>
              <a:t> en </a:t>
            </a:r>
            <a:r>
              <a:rPr lang="en-US" dirty="0" err="1" smtClean="0"/>
              <a:t>cours</a:t>
            </a:r>
            <a:r>
              <a:rPr lang="en-US" dirty="0" smtClean="0"/>
              <a:t> de session</a:t>
            </a:r>
          </a:p>
          <a:p>
            <a:pPr lvl="1"/>
            <a:r>
              <a:rPr lang="en-US" dirty="0" smtClean="0"/>
              <a:t>intervention </a:t>
            </a:r>
            <a:r>
              <a:rPr lang="en-US" dirty="0" err="1" smtClean="0"/>
              <a:t>orale</a:t>
            </a:r>
            <a:r>
              <a:rPr lang="en-US" dirty="0" smtClean="0"/>
              <a:t> </a:t>
            </a:r>
            <a:r>
              <a:rPr lang="en-US" dirty="0" err="1" smtClean="0"/>
              <a:t>soutenue</a:t>
            </a:r>
            <a:r>
              <a:rPr lang="en-US" dirty="0" smtClean="0"/>
              <a:t> par </a:t>
            </a:r>
            <a:r>
              <a:rPr lang="en-US" dirty="0" err="1" smtClean="0"/>
              <a:t>une</a:t>
            </a:r>
            <a:r>
              <a:rPr lang="en-US" dirty="0" smtClean="0"/>
              <a:t> communication </a:t>
            </a:r>
            <a:r>
              <a:rPr lang="en-US" dirty="0" err="1" smtClean="0"/>
              <a:t>écrite</a:t>
            </a:r>
            <a:r>
              <a:rPr lang="en-US" dirty="0" smtClean="0"/>
              <a:t> pour inclusion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texte</a:t>
            </a:r>
            <a:r>
              <a:rPr lang="en-US" dirty="0" smtClean="0"/>
              <a:t> du </a:t>
            </a:r>
            <a:r>
              <a:rPr lang="en-US" dirty="0" err="1" smtClean="0"/>
              <a:t>Président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‘non</a:t>
            </a:r>
            <a:r>
              <a:rPr lang="en-US" smtClean="0"/>
              <a:t>-paper’</a:t>
            </a:r>
            <a:endParaRPr lang="en-US" dirty="0" smtClean="0"/>
          </a:p>
          <a:p>
            <a:pPr lvl="1"/>
            <a:r>
              <a:rPr lang="en-US" dirty="0" err="1" smtClean="0"/>
              <a:t>échange</a:t>
            </a:r>
            <a:r>
              <a:rPr lang="en-US" dirty="0" smtClean="0"/>
              <a:t> de </a:t>
            </a:r>
            <a:r>
              <a:rPr lang="en-US" dirty="0" err="1" smtClean="0"/>
              <a:t>vues</a:t>
            </a:r>
            <a:r>
              <a:rPr lang="en-US" dirty="0" smtClean="0"/>
              <a:t> pour </a:t>
            </a:r>
            <a:r>
              <a:rPr lang="en-US" dirty="0" err="1" smtClean="0"/>
              <a:t>parvenir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un consensus avec les </a:t>
            </a:r>
            <a:r>
              <a:rPr lang="en-US" dirty="0" err="1" smtClean="0"/>
              <a:t>autres</a:t>
            </a:r>
            <a:r>
              <a:rPr lang="en-US" dirty="0" smtClean="0"/>
              <a:t> Parties </a:t>
            </a:r>
            <a:r>
              <a:rPr lang="en-US" dirty="0" err="1" smtClean="0"/>
              <a:t>dans</a:t>
            </a:r>
            <a:r>
              <a:rPr lang="en-US" dirty="0" smtClean="0"/>
              <a:t> un </a:t>
            </a:r>
            <a:r>
              <a:rPr lang="en-US" dirty="0" err="1" smtClean="0"/>
              <a:t>contexte</a:t>
            </a:r>
            <a:r>
              <a:rPr lang="en-US" dirty="0" smtClean="0"/>
              <a:t> </a:t>
            </a:r>
            <a:r>
              <a:rPr lang="en-US" dirty="0" err="1" smtClean="0"/>
              <a:t>informel</a:t>
            </a:r>
            <a:r>
              <a:rPr lang="en-US" dirty="0" smtClean="0"/>
              <a:t> - par </a:t>
            </a:r>
            <a:r>
              <a:rPr lang="en-US" dirty="0" err="1" smtClean="0"/>
              <a:t>exemple</a:t>
            </a:r>
            <a:r>
              <a:rPr lang="en-US" dirty="0" smtClean="0"/>
              <a:t>, par des </a:t>
            </a:r>
            <a:r>
              <a:rPr lang="en-US" dirty="0" err="1" smtClean="0"/>
              <a:t>réunions</a:t>
            </a:r>
            <a:r>
              <a:rPr lang="en-US" dirty="0" smtClean="0"/>
              <a:t> </a:t>
            </a:r>
            <a:r>
              <a:rPr lang="en-US" dirty="0" err="1" smtClean="0"/>
              <a:t>bilatérales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099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(</a:t>
            </a:r>
            <a:r>
              <a:rPr lang="en-US" dirty="0" err="1" smtClean="0"/>
              <a:t>Conférence</a:t>
            </a:r>
            <a:r>
              <a:rPr lang="en-US" dirty="0" smtClean="0"/>
              <a:t> des Parties)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organe</a:t>
            </a:r>
            <a:r>
              <a:rPr lang="en-US" dirty="0" smtClean="0"/>
              <a:t> </a:t>
            </a:r>
            <a:r>
              <a:rPr lang="en-US" dirty="0" err="1" smtClean="0"/>
              <a:t>suprême</a:t>
            </a:r>
            <a:r>
              <a:rPr lang="en-US" dirty="0" smtClean="0"/>
              <a:t> de la Convention</a:t>
            </a:r>
          </a:p>
          <a:p>
            <a:r>
              <a:rPr lang="en-US" dirty="0" err="1" smtClean="0"/>
              <a:t>Réunit</a:t>
            </a:r>
            <a:r>
              <a:rPr lang="en-US" dirty="0" smtClean="0"/>
              <a:t> 195 </a:t>
            </a:r>
            <a:r>
              <a:rPr lang="en-US" dirty="0" err="1" smtClean="0"/>
              <a:t>Etats</a:t>
            </a:r>
            <a:r>
              <a:rPr lang="en-US" dirty="0" smtClean="0"/>
              <a:t> parties </a:t>
            </a:r>
            <a:r>
              <a:rPr lang="en-US" dirty="0" err="1" smtClean="0"/>
              <a:t>à</a:t>
            </a:r>
            <a:r>
              <a:rPr lang="en-US" dirty="0" smtClean="0"/>
              <a:t> la Convention et </a:t>
            </a:r>
            <a:r>
              <a:rPr lang="en-US" dirty="0" err="1" smtClean="0"/>
              <a:t>acteurs</a:t>
            </a:r>
            <a:r>
              <a:rPr lang="en-US" dirty="0" smtClean="0"/>
              <a:t> non-</a:t>
            </a:r>
            <a:r>
              <a:rPr lang="en-US" dirty="0" err="1" smtClean="0"/>
              <a:t>étatiques</a:t>
            </a:r>
            <a:endParaRPr lang="en-US" dirty="0" smtClean="0"/>
          </a:p>
          <a:p>
            <a:r>
              <a:rPr lang="en-US" dirty="0" smtClean="0"/>
              <a:t>Vise </a:t>
            </a:r>
            <a:r>
              <a:rPr lang="en-US" dirty="0" err="1" smtClean="0"/>
              <a:t>à</a:t>
            </a:r>
            <a:r>
              <a:rPr lang="en-US" dirty="0" smtClean="0"/>
              <a:t> assurer la </a:t>
            </a:r>
            <a:r>
              <a:rPr lang="en-US" dirty="0" err="1" smtClean="0"/>
              <a:t>mise</a:t>
            </a:r>
            <a:r>
              <a:rPr lang="en-US" dirty="0" smtClean="0"/>
              <a:t> en oeuvre de la Convention, </a:t>
            </a:r>
            <a:r>
              <a:rPr lang="en-US" dirty="0" err="1" smtClean="0"/>
              <a:t>prend</a:t>
            </a:r>
            <a:r>
              <a:rPr lang="en-US" dirty="0" smtClean="0"/>
              <a:t> les </a:t>
            </a:r>
            <a:r>
              <a:rPr lang="en-US" dirty="0" err="1" smtClean="0"/>
              <a:t>décisions</a:t>
            </a:r>
            <a:r>
              <a:rPr lang="en-US" dirty="0" smtClean="0"/>
              <a:t> </a:t>
            </a:r>
            <a:r>
              <a:rPr lang="en-US" dirty="0" err="1" smtClean="0"/>
              <a:t>nécessaires</a:t>
            </a:r>
            <a:r>
              <a:rPr lang="en-US" dirty="0" smtClean="0"/>
              <a:t> pour en assurer </a:t>
            </a:r>
            <a:r>
              <a:rPr lang="en-US" dirty="0" err="1" smtClean="0"/>
              <a:t>l’application</a:t>
            </a:r>
            <a:r>
              <a:rPr lang="en-US" dirty="0" smtClean="0"/>
              <a:t> effective, examine les engagements des Parties, encourage et </a:t>
            </a:r>
            <a:r>
              <a:rPr lang="en-US" dirty="0" err="1" smtClean="0"/>
              <a:t>facilite</a:t>
            </a:r>
            <a:r>
              <a:rPr lang="en-US" dirty="0" smtClean="0"/>
              <a:t> </a:t>
            </a:r>
            <a:r>
              <a:rPr lang="en-US" dirty="0" err="1" smtClean="0"/>
              <a:t>l’échange</a:t>
            </a:r>
            <a:r>
              <a:rPr lang="en-US" dirty="0" smtClean="0"/>
              <a:t> </a:t>
            </a:r>
            <a:r>
              <a:rPr lang="en-US" dirty="0" err="1" smtClean="0"/>
              <a:t>d’informations</a:t>
            </a:r>
            <a:r>
              <a:rPr lang="en-US" dirty="0" smtClean="0"/>
              <a:t>, </a:t>
            </a:r>
            <a:r>
              <a:rPr lang="en-US" dirty="0" err="1" smtClean="0"/>
              <a:t>s’efforce</a:t>
            </a:r>
            <a:r>
              <a:rPr lang="en-US" dirty="0" smtClean="0"/>
              <a:t> de mobiliser des </a:t>
            </a:r>
            <a:r>
              <a:rPr lang="en-US" dirty="0" err="1" smtClean="0"/>
              <a:t>ressources</a:t>
            </a:r>
            <a:r>
              <a:rPr lang="en-US" dirty="0" smtClean="0"/>
              <a:t> </a:t>
            </a:r>
            <a:r>
              <a:rPr lang="en-US" dirty="0" err="1" smtClean="0"/>
              <a:t>financières</a:t>
            </a:r>
            <a:r>
              <a:rPr lang="en-US" dirty="0" smtClean="0"/>
              <a:t>, etc. (Art.7, CCNUCC)</a:t>
            </a:r>
          </a:p>
        </p:txBody>
      </p:sp>
    </p:spTree>
    <p:extLst>
      <p:ext uri="{BB962C8B-B14F-4D97-AF65-F5344CB8AC3E}">
        <p14:creationId xmlns:p14="http://schemas.microsoft.com/office/powerpoint/2010/main" val="97707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883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CMP (</a:t>
            </a:r>
            <a:r>
              <a:rPr lang="en-US" dirty="0" err="1" smtClean="0"/>
              <a:t>Conférence</a:t>
            </a:r>
            <a:r>
              <a:rPr lang="en-US" dirty="0" smtClean="0"/>
              <a:t> des Parties </a:t>
            </a:r>
            <a:r>
              <a:rPr lang="en-US" dirty="0" err="1" smtClean="0"/>
              <a:t>agissant</a:t>
            </a:r>
            <a:r>
              <a:rPr lang="en-US" dirty="0" smtClean="0"/>
              <a:t> </a:t>
            </a:r>
            <a:r>
              <a:rPr lang="en-US" dirty="0" err="1" smtClean="0"/>
              <a:t>comme</a:t>
            </a:r>
            <a:r>
              <a:rPr lang="en-US" dirty="0" smtClean="0"/>
              <a:t> </a:t>
            </a:r>
            <a:r>
              <a:rPr lang="en-US" dirty="0" err="1" smtClean="0"/>
              <a:t>Réunion</a:t>
            </a:r>
            <a:r>
              <a:rPr lang="en-US" dirty="0" smtClean="0"/>
              <a:t> des Parties au </a:t>
            </a:r>
            <a:r>
              <a:rPr lang="en-US" dirty="0" err="1" smtClean="0"/>
              <a:t>Protocole</a:t>
            </a:r>
            <a:r>
              <a:rPr lang="en-US" dirty="0" smtClean="0"/>
              <a:t> de Kyoto)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Organe</a:t>
            </a:r>
            <a:r>
              <a:rPr lang="en-US" dirty="0" smtClean="0"/>
              <a:t> </a:t>
            </a:r>
            <a:r>
              <a:rPr lang="en-US" dirty="0" err="1" smtClean="0"/>
              <a:t>suprême</a:t>
            </a:r>
            <a:r>
              <a:rPr lang="en-US" dirty="0" smtClean="0"/>
              <a:t> du </a:t>
            </a:r>
            <a:r>
              <a:rPr lang="en-US" dirty="0" err="1" smtClean="0"/>
              <a:t>Protocole</a:t>
            </a:r>
            <a:r>
              <a:rPr lang="en-US" dirty="0" smtClean="0"/>
              <a:t> de Kyoto</a:t>
            </a:r>
          </a:p>
          <a:p>
            <a:r>
              <a:rPr lang="en-US" dirty="0" err="1" smtClean="0"/>
              <a:t>Regroupe</a:t>
            </a:r>
            <a:r>
              <a:rPr lang="en-US" dirty="0" smtClean="0"/>
              <a:t> </a:t>
            </a:r>
            <a:r>
              <a:rPr lang="en-US" dirty="0" err="1" smtClean="0"/>
              <a:t>celles</a:t>
            </a:r>
            <a:r>
              <a:rPr lang="en-US" dirty="0" smtClean="0"/>
              <a:t> des Parties </a:t>
            </a:r>
            <a:r>
              <a:rPr lang="en-US" dirty="0" err="1" smtClean="0"/>
              <a:t>à</a:t>
            </a:r>
            <a:r>
              <a:rPr lang="en-US" dirty="0" smtClean="0"/>
              <a:t> la Convention qui </a:t>
            </a:r>
            <a:r>
              <a:rPr lang="en-US" dirty="0" err="1" smtClean="0"/>
              <a:t>ont</a:t>
            </a:r>
            <a:r>
              <a:rPr lang="en-US" dirty="0" smtClean="0"/>
              <a:t> </a:t>
            </a:r>
            <a:r>
              <a:rPr lang="en-US" dirty="0" err="1" smtClean="0"/>
              <a:t>ratifié</a:t>
            </a:r>
            <a:r>
              <a:rPr lang="en-US" dirty="0" smtClean="0"/>
              <a:t> le </a:t>
            </a:r>
            <a:r>
              <a:rPr lang="en-US" dirty="0" err="1" smtClean="0"/>
              <a:t>Protocole</a:t>
            </a:r>
            <a:r>
              <a:rPr lang="en-US" dirty="0" smtClean="0"/>
              <a:t> (Parties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l’Annexe</a:t>
            </a:r>
            <a:r>
              <a:rPr lang="en-US" dirty="0" smtClean="0"/>
              <a:t> B)</a:t>
            </a:r>
          </a:p>
          <a:p>
            <a:r>
              <a:rPr lang="en-US" dirty="0" err="1" smtClean="0"/>
              <a:t>Prend</a:t>
            </a:r>
            <a:r>
              <a:rPr lang="en-US" dirty="0" smtClean="0"/>
              <a:t> les </a:t>
            </a:r>
            <a:r>
              <a:rPr lang="en-US" dirty="0" err="1" smtClean="0"/>
              <a:t>décisions</a:t>
            </a:r>
            <a:r>
              <a:rPr lang="en-US" dirty="0" smtClean="0"/>
              <a:t> </a:t>
            </a:r>
            <a:r>
              <a:rPr lang="en-US" dirty="0" err="1" smtClean="0"/>
              <a:t>nécessaires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mise</a:t>
            </a:r>
            <a:r>
              <a:rPr lang="en-US" dirty="0" smtClean="0"/>
              <a:t> en oeuvre du </a:t>
            </a:r>
            <a:r>
              <a:rPr lang="en-US" dirty="0" err="1" smtClean="0"/>
              <a:t>Protocole</a:t>
            </a:r>
            <a:r>
              <a:rPr lang="en-US" dirty="0" smtClean="0"/>
              <a:t> (Art. 13, PK)</a:t>
            </a:r>
          </a:p>
          <a:p>
            <a:r>
              <a:rPr lang="en-US" dirty="0" smtClean="0"/>
              <a:t>Sessions </a:t>
            </a:r>
            <a:r>
              <a:rPr lang="en-US" dirty="0" err="1" smtClean="0"/>
              <a:t>coïncident</a:t>
            </a:r>
            <a:r>
              <a:rPr lang="en-US" dirty="0" smtClean="0"/>
              <a:t> avec </a:t>
            </a:r>
            <a:r>
              <a:rPr lang="en-US" dirty="0" err="1" smtClean="0"/>
              <a:t>celles</a:t>
            </a:r>
            <a:r>
              <a:rPr lang="en-US" dirty="0" smtClean="0"/>
              <a:t> de la COP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03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SBSTA et SBI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Organes</a:t>
            </a:r>
            <a:r>
              <a:rPr lang="en-US" dirty="0" smtClean="0"/>
              <a:t> permanents </a:t>
            </a:r>
            <a:r>
              <a:rPr lang="en-US" dirty="0" err="1" smtClean="0"/>
              <a:t>subsidiaires</a:t>
            </a:r>
            <a:r>
              <a:rPr lang="en-US" dirty="0" smtClean="0"/>
              <a:t> </a:t>
            </a:r>
            <a:r>
              <a:rPr lang="en-US" dirty="0" err="1" smtClean="0"/>
              <a:t>responsables</a:t>
            </a:r>
            <a:r>
              <a:rPr lang="en-US" dirty="0" smtClean="0"/>
              <a:t> de </a:t>
            </a:r>
            <a:r>
              <a:rPr lang="en-US" dirty="0" err="1" smtClean="0"/>
              <a:t>l’examen</a:t>
            </a:r>
            <a:r>
              <a:rPr lang="en-US" dirty="0" smtClean="0"/>
              <a:t> des questions techniques</a:t>
            </a:r>
          </a:p>
          <a:p>
            <a:r>
              <a:rPr lang="en-US" dirty="0" err="1" smtClean="0"/>
              <a:t>Organe</a:t>
            </a:r>
            <a:r>
              <a:rPr lang="en-US" dirty="0" smtClean="0"/>
              <a:t> </a:t>
            </a:r>
            <a:r>
              <a:rPr lang="en-US" dirty="0" err="1" smtClean="0"/>
              <a:t>Subsidiaire</a:t>
            </a:r>
            <a:r>
              <a:rPr lang="en-US" dirty="0" smtClean="0"/>
              <a:t> de </a:t>
            </a:r>
            <a:r>
              <a:rPr lang="en-US" dirty="0" err="1" smtClean="0"/>
              <a:t>Conseil</a:t>
            </a:r>
            <a:r>
              <a:rPr lang="en-US" dirty="0" smtClean="0"/>
              <a:t> </a:t>
            </a:r>
            <a:r>
              <a:rPr lang="en-US" dirty="0" err="1" smtClean="0"/>
              <a:t>Scientifique</a:t>
            </a:r>
            <a:r>
              <a:rPr lang="en-US" dirty="0" smtClean="0"/>
              <a:t> et </a:t>
            </a:r>
            <a:r>
              <a:rPr lang="en-US" dirty="0" err="1" smtClean="0"/>
              <a:t>Technologique</a:t>
            </a:r>
            <a:r>
              <a:rPr lang="en-US" dirty="0" smtClean="0"/>
              <a:t> (SBSTA): </a:t>
            </a:r>
            <a:r>
              <a:rPr lang="en-US" dirty="0" err="1" smtClean="0"/>
              <a:t>fournit</a:t>
            </a:r>
            <a:r>
              <a:rPr lang="en-US" dirty="0" smtClean="0"/>
              <a:t> des </a:t>
            </a:r>
            <a:r>
              <a:rPr lang="en-US" dirty="0" err="1" smtClean="0"/>
              <a:t>conseils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COP/CMP </a:t>
            </a:r>
            <a:r>
              <a:rPr lang="en-US" dirty="0" err="1" smtClean="0"/>
              <a:t>sur</a:t>
            </a:r>
            <a:r>
              <a:rPr lang="en-US" dirty="0" smtClean="0"/>
              <a:t> des questions </a:t>
            </a:r>
            <a:r>
              <a:rPr lang="en-US" dirty="0" err="1" smtClean="0"/>
              <a:t>scientifiques</a:t>
            </a:r>
            <a:r>
              <a:rPr lang="en-US" dirty="0" smtClean="0"/>
              <a:t>, </a:t>
            </a:r>
            <a:r>
              <a:rPr lang="en-US" dirty="0" err="1" smtClean="0"/>
              <a:t>technologiques</a:t>
            </a:r>
            <a:r>
              <a:rPr lang="en-US" dirty="0" smtClean="0"/>
              <a:t> et </a:t>
            </a:r>
            <a:r>
              <a:rPr lang="en-US" dirty="0" err="1" smtClean="0"/>
              <a:t>méthodologiques</a:t>
            </a:r>
            <a:r>
              <a:rPr lang="en-US" dirty="0" smtClean="0"/>
              <a:t> (Art.9, Convention et </a:t>
            </a:r>
            <a:r>
              <a:rPr lang="en-US" dirty="0" err="1" smtClean="0"/>
              <a:t>Décision</a:t>
            </a:r>
            <a:r>
              <a:rPr lang="en-US" dirty="0" smtClean="0"/>
              <a:t> 6/CP.1)</a:t>
            </a:r>
          </a:p>
          <a:p>
            <a:r>
              <a:rPr lang="en-US" dirty="0" err="1" smtClean="0"/>
              <a:t>Organe</a:t>
            </a:r>
            <a:r>
              <a:rPr lang="en-US" dirty="0" smtClean="0"/>
              <a:t> </a:t>
            </a:r>
            <a:r>
              <a:rPr lang="en-US" dirty="0" err="1" smtClean="0"/>
              <a:t>Subsidiaire</a:t>
            </a:r>
            <a:r>
              <a:rPr lang="en-US" dirty="0" smtClean="0"/>
              <a:t> de </a:t>
            </a:r>
            <a:r>
              <a:rPr lang="en-US" dirty="0" err="1" smtClean="0"/>
              <a:t>Mise</a:t>
            </a:r>
            <a:r>
              <a:rPr lang="en-US" dirty="0" smtClean="0"/>
              <a:t> en Oeuvre (SBI): </a:t>
            </a:r>
            <a:r>
              <a:rPr lang="en-US" dirty="0" err="1" smtClean="0"/>
              <a:t>conseille</a:t>
            </a:r>
            <a:r>
              <a:rPr lang="en-US" dirty="0" smtClean="0"/>
              <a:t> la COP/CMP pour </a:t>
            </a:r>
            <a:r>
              <a:rPr lang="en-US" dirty="0" err="1" smtClean="0"/>
              <a:t>améliorer</a:t>
            </a:r>
            <a:r>
              <a:rPr lang="en-US" dirty="0" smtClean="0"/>
              <a:t> </a:t>
            </a:r>
            <a:r>
              <a:rPr lang="en-US" dirty="0" err="1" smtClean="0"/>
              <a:t>l’application</a:t>
            </a:r>
            <a:r>
              <a:rPr lang="en-US" dirty="0" smtClean="0"/>
              <a:t> effective de la Convention et du </a:t>
            </a:r>
            <a:r>
              <a:rPr lang="en-US" dirty="0" err="1" smtClean="0"/>
              <a:t>Protocole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SBSTA ET SBI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sessions par an pour </a:t>
            </a:r>
            <a:r>
              <a:rPr lang="en-US" dirty="0" err="1" smtClean="0"/>
              <a:t>préparer</a:t>
            </a:r>
            <a:r>
              <a:rPr lang="en-US" dirty="0" smtClean="0"/>
              <a:t> les </a:t>
            </a:r>
            <a:r>
              <a:rPr lang="en-US" dirty="0" err="1" smtClean="0"/>
              <a:t>réunions</a:t>
            </a:r>
            <a:r>
              <a:rPr lang="en-US" dirty="0" smtClean="0"/>
              <a:t> de la COP</a:t>
            </a:r>
          </a:p>
          <a:p>
            <a:r>
              <a:rPr lang="en-US" dirty="0" err="1" smtClean="0"/>
              <a:t>Ouverts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participation de </a:t>
            </a:r>
            <a:r>
              <a:rPr lang="en-US" dirty="0" err="1" smtClean="0"/>
              <a:t>toutes</a:t>
            </a:r>
            <a:r>
              <a:rPr lang="en-US" dirty="0" smtClean="0"/>
              <a:t> les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AWG-LCA et AWG-KP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2007 </a:t>
            </a:r>
            <a:r>
              <a:rPr lang="en-US" dirty="0" err="1" smtClean="0"/>
              <a:t>à</a:t>
            </a:r>
            <a:r>
              <a:rPr lang="en-US" dirty="0" smtClean="0"/>
              <a:t> 2012, 2 </a:t>
            </a:r>
            <a:r>
              <a:rPr lang="en-US" dirty="0" err="1" smtClean="0"/>
              <a:t>groupes</a:t>
            </a:r>
            <a:r>
              <a:rPr lang="en-US" dirty="0" smtClean="0"/>
              <a:t> de travail </a:t>
            </a:r>
            <a:r>
              <a:rPr lang="en-US" dirty="0" err="1" smtClean="0"/>
              <a:t>ont</a:t>
            </a:r>
            <a:r>
              <a:rPr lang="en-US" dirty="0" smtClean="0"/>
              <a:t> </a:t>
            </a:r>
            <a:r>
              <a:rPr lang="en-US" dirty="0" err="1" smtClean="0"/>
              <a:t>oeuvré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concrétisation</a:t>
            </a:r>
            <a:r>
              <a:rPr lang="en-US" dirty="0" smtClean="0"/>
              <a:t> du Plan </a:t>
            </a:r>
            <a:r>
              <a:rPr lang="en-US" dirty="0" err="1" smtClean="0"/>
              <a:t>d’action</a:t>
            </a:r>
            <a:r>
              <a:rPr lang="en-US" dirty="0" smtClean="0"/>
              <a:t> de Bali et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reconduite</a:t>
            </a:r>
            <a:r>
              <a:rPr lang="en-US" dirty="0" smtClean="0"/>
              <a:t> du </a:t>
            </a:r>
            <a:r>
              <a:rPr lang="en-US" dirty="0" err="1" smtClean="0"/>
              <a:t>Protocole</a:t>
            </a:r>
            <a:r>
              <a:rPr lang="en-US" dirty="0" smtClean="0"/>
              <a:t> de Kyoto: le </a:t>
            </a:r>
            <a:r>
              <a:rPr lang="en-US" dirty="0" err="1" smtClean="0"/>
              <a:t>Groupe</a:t>
            </a:r>
            <a:r>
              <a:rPr lang="en-US" dirty="0" smtClean="0"/>
              <a:t> de travail </a:t>
            </a:r>
            <a:r>
              <a:rPr lang="en-US" dirty="0" err="1" smtClean="0"/>
              <a:t>spécial</a:t>
            </a:r>
            <a:r>
              <a:rPr lang="en-US" dirty="0" smtClean="0"/>
              <a:t> de </a:t>
            </a:r>
            <a:r>
              <a:rPr lang="en-US" dirty="0" err="1" smtClean="0"/>
              <a:t>l’action</a:t>
            </a:r>
            <a:r>
              <a:rPr lang="en-US" dirty="0" smtClean="0"/>
              <a:t> </a:t>
            </a:r>
            <a:r>
              <a:rPr lang="en-US" dirty="0" err="1" smtClean="0"/>
              <a:t>concertée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long </a:t>
            </a:r>
            <a:r>
              <a:rPr lang="en-US" dirty="0" err="1" smtClean="0"/>
              <a:t>terme</a:t>
            </a:r>
            <a:r>
              <a:rPr lang="en-US" dirty="0" smtClean="0"/>
              <a:t> au </a:t>
            </a:r>
            <a:r>
              <a:rPr lang="en-US" dirty="0" err="1" smtClean="0"/>
              <a:t>titre</a:t>
            </a:r>
            <a:r>
              <a:rPr lang="en-US" dirty="0" smtClean="0"/>
              <a:t> de la Convention (AWG-LCA) et le </a:t>
            </a:r>
            <a:r>
              <a:rPr lang="en-US" dirty="0" err="1" smtClean="0"/>
              <a:t>Groupe</a:t>
            </a:r>
            <a:r>
              <a:rPr lang="en-US" dirty="0" smtClean="0"/>
              <a:t> de travail </a:t>
            </a:r>
            <a:r>
              <a:rPr lang="en-US" dirty="0" err="1" smtClean="0"/>
              <a:t>spécial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nouveaux engagements pour les Parties </a:t>
            </a:r>
            <a:r>
              <a:rPr lang="en-US" dirty="0" err="1" smtClean="0"/>
              <a:t>visées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l’Annexe</a:t>
            </a:r>
            <a:r>
              <a:rPr lang="en-US" dirty="0" smtClean="0"/>
              <a:t> B au </a:t>
            </a:r>
            <a:r>
              <a:rPr lang="en-US" dirty="0" err="1" smtClean="0"/>
              <a:t>titre</a:t>
            </a:r>
            <a:r>
              <a:rPr lang="en-US" dirty="0" smtClean="0"/>
              <a:t> du </a:t>
            </a:r>
            <a:r>
              <a:rPr lang="en-US" dirty="0" err="1" smtClean="0"/>
              <a:t>Protocole</a:t>
            </a:r>
            <a:r>
              <a:rPr lang="en-US" dirty="0" smtClean="0"/>
              <a:t> de Kyoto (AWG-KP)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71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ADP (</a:t>
            </a:r>
            <a:r>
              <a:rPr lang="en-US" dirty="0" err="1" smtClean="0"/>
              <a:t>Groupe</a:t>
            </a:r>
            <a:r>
              <a:rPr lang="en-US" dirty="0" smtClean="0"/>
              <a:t> de travail </a:t>
            </a:r>
            <a:r>
              <a:rPr lang="en-US" dirty="0" err="1" smtClean="0"/>
              <a:t>spécial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Plate-</a:t>
            </a:r>
            <a:r>
              <a:rPr lang="en-US" dirty="0" err="1" smtClean="0"/>
              <a:t>forme</a:t>
            </a:r>
            <a:r>
              <a:rPr lang="en-US" dirty="0" smtClean="0"/>
              <a:t> de Durban pour </a:t>
            </a:r>
            <a:r>
              <a:rPr lang="en-US" dirty="0" err="1" smtClean="0"/>
              <a:t>une</a:t>
            </a:r>
            <a:r>
              <a:rPr lang="en-US" dirty="0" smtClean="0"/>
              <a:t> action </a:t>
            </a:r>
            <a:r>
              <a:rPr lang="en-US" dirty="0" err="1" smtClean="0"/>
              <a:t>renforcée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Créé</a:t>
            </a:r>
            <a:r>
              <a:rPr lang="en-US" dirty="0" smtClean="0"/>
              <a:t> en 2011 </a:t>
            </a:r>
            <a:r>
              <a:rPr lang="en-US" dirty="0" err="1" smtClean="0"/>
              <a:t>à</a:t>
            </a:r>
            <a:r>
              <a:rPr lang="en-US" dirty="0" smtClean="0"/>
              <a:t> Durban </a:t>
            </a:r>
            <a:r>
              <a:rPr lang="en-US" dirty="0" err="1" smtClean="0"/>
              <a:t>dans</a:t>
            </a:r>
            <a:r>
              <a:rPr lang="en-US" dirty="0" smtClean="0"/>
              <a:t> le but “ </a:t>
            </a:r>
            <a:r>
              <a:rPr lang="en-US" dirty="0" err="1" smtClean="0"/>
              <a:t>d’élaborer</a:t>
            </a:r>
            <a:r>
              <a:rPr lang="en-US" dirty="0" smtClean="0"/>
              <a:t> (…) un </a:t>
            </a:r>
            <a:r>
              <a:rPr lang="en-US" dirty="0" err="1" smtClean="0"/>
              <a:t>protocole</a:t>
            </a:r>
            <a:r>
              <a:rPr lang="en-US" dirty="0" smtClean="0"/>
              <a:t>, un </a:t>
            </a:r>
            <a:r>
              <a:rPr lang="en-US" dirty="0" err="1" smtClean="0"/>
              <a:t>autre</a:t>
            </a:r>
            <a:r>
              <a:rPr lang="en-US" dirty="0" smtClean="0"/>
              <a:t> instrument </a:t>
            </a:r>
            <a:r>
              <a:rPr lang="en-US" dirty="0" err="1" smtClean="0"/>
              <a:t>juridique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un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convenu</a:t>
            </a:r>
            <a:r>
              <a:rPr lang="en-US" dirty="0" smtClean="0"/>
              <a:t> d’un common accord </a:t>
            </a:r>
            <a:r>
              <a:rPr lang="en-US" dirty="0" err="1" smtClean="0"/>
              <a:t>ayant</a:t>
            </a:r>
            <a:r>
              <a:rPr lang="en-US" dirty="0" smtClean="0"/>
              <a:t> force </a:t>
            </a:r>
            <a:r>
              <a:rPr lang="en-US" dirty="0" err="1" smtClean="0"/>
              <a:t>juridique</a:t>
            </a:r>
            <a:r>
              <a:rPr lang="en-US" dirty="0" smtClean="0"/>
              <a:t>, applicable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toutes</a:t>
            </a:r>
            <a:r>
              <a:rPr lang="en-US" dirty="0" smtClean="0"/>
              <a:t> les Parties …” et </a:t>
            </a:r>
            <a:r>
              <a:rPr lang="en-US" dirty="0" err="1" smtClean="0"/>
              <a:t>devant</a:t>
            </a:r>
            <a:r>
              <a:rPr lang="en-US" dirty="0" smtClean="0"/>
              <a:t> </a:t>
            </a:r>
            <a:r>
              <a:rPr lang="en-US" dirty="0" err="1" smtClean="0"/>
              <a:t>entrer</a:t>
            </a:r>
            <a:r>
              <a:rPr lang="en-US" dirty="0" smtClean="0"/>
              <a:t> en </a:t>
            </a:r>
            <a:r>
              <a:rPr lang="en-US" dirty="0" err="1" smtClean="0"/>
              <a:t>vigueur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partir</a:t>
            </a:r>
            <a:r>
              <a:rPr lang="en-US" dirty="0" smtClean="0"/>
              <a:t> de 2020 (</a:t>
            </a:r>
            <a:r>
              <a:rPr lang="en-US" dirty="0" err="1" smtClean="0"/>
              <a:t>Décision</a:t>
            </a:r>
            <a:r>
              <a:rPr lang="en-US" dirty="0" smtClean="0"/>
              <a:t> 1/CP.17)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93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ORGANES SPECIALISES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Créés</a:t>
            </a:r>
            <a:r>
              <a:rPr lang="en-US" dirty="0" smtClean="0"/>
              <a:t> en </a:t>
            </a:r>
            <a:r>
              <a:rPr lang="en-US" dirty="0" err="1" smtClean="0"/>
              <a:t>vertu</a:t>
            </a:r>
            <a:r>
              <a:rPr lang="en-US" dirty="0" smtClean="0"/>
              <a:t> de la COP: </a:t>
            </a:r>
          </a:p>
          <a:p>
            <a:pPr lvl="1"/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consultatif</a:t>
            </a:r>
            <a:r>
              <a:rPr lang="en-US" dirty="0" smtClean="0"/>
              <a:t> </a:t>
            </a:r>
            <a:r>
              <a:rPr lang="en-US" dirty="0" err="1" smtClean="0"/>
              <a:t>d’experts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communications </a:t>
            </a:r>
            <a:r>
              <a:rPr lang="en-US" dirty="0" err="1" smtClean="0"/>
              <a:t>nationales</a:t>
            </a:r>
            <a:r>
              <a:rPr lang="en-US" dirty="0" smtClean="0"/>
              <a:t> des Parties non </a:t>
            </a:r>
            <a:r>
              <a:rPr lang="en-US" dirty="0" err="1" smtClean="0"/>
              <a:t>visées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l’Annexe</a:t>
            </a:r>
            <a:r>
              <a:rPr lang="en-US" dirty="0" smtClean="0"/>
              <a:t> I (GCE)</a:t>
            </a:r>
          </a:p>
          <a:p>
            <a:pPr lvl="1"/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d’experts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pays les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avancés</a:t>
            </a:r>
            <a:r>
              <a:rPr lang="en-US" dirty="0" smtClean="0"/>
              <a:t> (GEPMA/LEG)</a:t>
            </a:r>
          </a:p>
          <a:p>
            <a:r>
              <a:rPr lang="en-US" dirty="0" err="1" smtClean="0"/>
              <a:t>Établis</a:t>
            </a:r>
            <a:r>
              <a:rPr lang="en-US" dirty="0" smtClean="0"/>
              <a:t> sous le PK:</a:t>
            </a:r>
          </a:p>
          <a:p>
            <a:pPr lvl="1"/>
            <a:r>
              <a:rPr lang="en-US" dirty="0" err="1" smtClean="0"/>
              <a:t>Conseil</a:t>
            </a:r>
            <a:r>
              <a:rPr lang="en-US" dirty="0" smtClean="0"/>
              <a:t> </a:t>
            </a:r>
            <a:r>
              <a:rPr lang="en-US" dirty="0" err="1" smtClean="0"/>
              <a:t>exécutif</a:t>
            </a:r>
            <a:r>
              <a:rPr lang="en-US" dirty="0" smtClean="0"/>
              <a:t> du </a:t>
            </a:r>
            <a:r>
              <a:rPr lang="en-US" dirty="0" err="1" smtClean="0"/>
              <a:t>Mécanisme</a:t>
            </a:r>
            <a:r>
              <a:rPr lang="en-US" dirty="0" smtClean="0"/>
              <a:t> pour un </a:t>
            </a:r>
            <a:r>
              <a:rPr lang="en-US" dirty="0" err="1" smtClean="0"/>
              <a:t>Développement</a:t>
            </a:r>
            <a:r>
              <a:rPr lang="en-US" dirty="0" smtClean="0"/>
              <a:t> </a:t>
            </a:r>
            <a:r>
              <a:rPr lang="en-US" dirty="0" err="1" smtClean="0"/>
              <a:t>Propre</a:t>
            </a:r>
            <a:r>
              <a:rPr lang="en-US" dirty="0" smtClean="0"/>
              <a:t> (MDP/CDM)</a:t>
            </a:r>
          </a:p>
          <a:p>
            <a:pPr lvl="1"/>
            <a:r>
              <a:rPr lang="en-US" dirty="0" err="1" smtClean="0"/>
              <a:t>Comité</a:t>
            </a:r>
            <a:r>
              <a:rPr lang="en-US" dirty="0" smtClean="0"/>
              <a:t> de supervision de </a:t>
            </a:r>
            <a:r>
              <a:rPr lang="en-US" dirty="0" err="1" smtClean="0"/>
              <a:t>l’application</a:t>
            </a:r>
            <a:r>
              <a:rPr lang="en-US" dirty="0" smtClean="0"/>
              <a:t> </a:t>
            </a:r>
            <a:r>
              <a:rPr lang="en-US" dirty="0" err="1" smtClean="0"/>
              <a:t>conjointe</a:t>
            </a:r>
            <a:r>
              <a:rPr lang="en-US" dirty="0" smtClean="0"/>
              <a:t> (JISC)</a:t>
            </a:r>
          </a:p>
          <a:p>
            <a:pPr lvl="1"/>
            <a:r>
              <a:rPr lang="en-US" dirty="0" err="1" smtClean="0"/>
              <a:t>Comité</a:t>
            </a:r>
            <a:r>
              <a:rPr lang="en-US" dirty="0" smtClean="0"/>
              <a:t> de </a:t>
            </a:r>
            <a:r>
              <a:rPr lang="en-US" dirty="0" err="1" smtClean="0"/>
              <a:t>contrôle</a:t>
            </a:r>
            <a:r>
              <a:rPr lang="en-US" dirty="0" smtClean="0"/>
              <a:t> du respect des dispositions (Compliance Committee)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47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3474</TotalTime>
  <Words>1343</Words>
  <Application>Microsoft Macintosh PowerPoint</Application>
  <PresentationFormat>On-screen Show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PROCESSUS DE NEGOCIATION SOUS LA CCNUCC</vt:lpstr>
      <vt:lpstr>I.  ORGANES</vt:lpstr>
      <vt:lpstr>COP (Conférence des Parties)</vt:lpstr>
      <vt:lpstr>CMP (Conférence des Parties agissant comme Réunion des Parties au Protocole de Kyoto)</vt:lpstr>
      <vt:lpstr>SBSTA et SBI</vt:lpstr>
      <vt:lpstr>SBSTA ET SBI (Cont.)</vt:lpstr>
      <vt:lpstr>AWG-LCA et AWG-KP</vt:lpstr>
      <vt:lpstr>ADP (Groupe de travail spécial sur la Plate-forme de Durban pour une action renforcée)</vt:lpstr>
      <vt:lpstr>ORGANES SPECIALISES</vt:lpstr>
      <vt:lpstr>SECRETARIAT</vt:lpstr>
      <vt:lpstr>FEM/GEF et GIEC/IPCC</vt:lpstr>
      <vt:lpstr>II. GROUPES DE NEGOCIATION</vt:lpstr>
      <vt:lpstr>GROUPES DE NEGOCIATION (Cont.)</vt:lpstr>
      <vt:lpstr>GROUPES DE NEGOCIATION (Cont.)</vt:lpstr>
      <vt:lpstr>GROUPES DE NEGOCIATION</vt:lpstr>
      <vt:lpstr>PowerPoint Presentation</vt:lpstr>
      <vt:lpstr>III. PRISE DE DECISION SOUS LA CCNUCC</vt:lpstr>
      <vt:lpstr>PRISE DE DECISION (Cont.)</vt:lpstr>
      <vt:lpstr>PRISE DE DECISION (Cont.)</vt:lpstr>
      <vt:lpstr>PRISE DE DECISION (Cont.)</vt:lpstr>
      <vt:lpstr>PRISE DE DECISION (Cont.)</vt:lpstr>
      <vt:lpstr>PRISE DE DECISION (Cont.)</vt:lpstr>
    </vt:vector>
  </TitlesOfParts>
  <Company>LRI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PROCESSUS DE NEGOCIATION SOUS LA CCNUCC</dc:title>
  <dc:creator>Pascale Bird</dc:creator>
  <cp:lastModifiedBy>Illari Aragon</cp:lastModifiedBy>
  <cp:revision>72</cp:revision>
  <dcterms:created xsi:type="dcterms:W3CDTF">2015-07-22T08:22:28Z</dcterms:created>
  <dcterms:modified xsi:type="dcterms:W3CDTF">2015-09-22T09:25:55Z</dcterms:modified>
</cp:coreProperties>
</file>