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9"/>
  </p:notesMasterIdLst>
  <p:sldIdLst>
    <p:sldId id="292" r:id="rId3"/>
    <p:sldId id="294" r:id="rId4"/>
    <p:sldId id="288" r:id="rId5"/>
    <p:sldId id="280" r:id="rId6"/>
    <p:sldId id="284" r:id="rId7"/>
    <p:sldId id="285" r:id="rId8"/>
    <p:sldId id="259" r:id="rId9"/>
    <p:sldId id="286" r:id="rId10"/>
    <p:sldId id="261" r:id="rId11"/>
    <p:sldId id="262" r:id="rId12"/>
    <p:sldId id="263" r:id="rId13"/>
    <p:sldId id="264" r:id="rId14"/>
    <p:sldId id="265" r:id="rId15"/>
    <p:sldId id="281" r:id="rId16"/>
    <p:sldId id="290" r:id="rId17"/>
    <p:sldId id="291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144" y="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5BD822-D300-544A-8FE8-935CE5D9B193}" type="doc">
      <dgm:prSet loTypeId="urn:microsoft.com/office/officeart/2005/8/layout/radial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DDF915A-5EEE-304D-A7E5-4221E9E0478B}">
      <dgm:prSet phldrT="[Text]"/>
      <dgm:spPr/>
      <dgm:t>
        <a:bodyPr/>
        <a:lstStyle/>
        <a:p>
          <a:r>
            <a:rPr lang="en-US" dirty="0" smtClean="0"/>
            <a:t>Legislation</a:t>
          </a:r>
          <a:endParaRPr lang="en-US" dirty="0"/>
        </a:p>
      </dgm:t>
    </dgm:pt>
    <dgm:pt modelId="{62834FF9-A838-FD4F-960C-3CC4763DE5C2}" type="parTrans" cxnId="{CA33F172-8BBF-3B48-8360-F5960E2A5848}">
      <dgm:prSet/>
      <dgm:spPr/>
      <dgm:t>
        <a:bodyPr/>
        <a:lstStyle/>
        <a:p>
          <a:endParaRPr lang="en-US"/>
        </a:p>
      </dgm:t>
    </dgm:pt>
    <dgm:pt modelId="{DBA239AB-742C-C347-92E5-0723BE9BE26B}" type="sibTrans" cxnId="{CA33F172-8BBF-3B48-8360-F5960E2A5848}">
      <dgm:prSet/>
      <dgm:spPr/>
      <dgm:t>
        <a:bodyPr/>
        <a:lstStyle/>
        <a:p>
          <a:endParaRPr lang="en-US"/>
        </a:p>
      </dgm:t>
    </dgm:pt>
    <dgm:pt modelId="{209726BC-A230-2341-9E2F-A1AE8C2B1847}">
      <dgm:prSet phldrT="[Text]"/>
      <dgm:spPr/>
      <dgm:t>
        <a:bodyPr/>
        <a:lstStyle/>
        <a:p>
          <a:r>
            <a:rPr lang="en-US" dirty="0" smtClean="0"/>
            <a:t>Paris Agreement and Rulebook</a:t>
          </a:r>
          <a:endParaRPr lang="en-US" dirty="0"/>
        </a:p>
      </dgm:t>
    </dgm:pt>
    <dgm:pt modelId="{884868AE-49E6-634F-9119-81533A50FA84}" type="parTrans" cxnId="{CBE15209-4E3E-3D48-B792-5E97B511FB08}">
      <dgm:prSet/>
      <dgm:spPr/>
      <dgm:t>
        <a:bodyPr/>
        <a:lstStyle/>
        <a:p>
          <a:endParaRPr lang="en-US"/>
        </a:p>
      </dgm:t>
    </dgm:pt>
    <dgm:pt modelId="{3F940405-DE76-9149-B7AB-91B998D27ABA}" type="sibTrans" cxnId="{CBE15209-4E3E-3D48-B792-5E97B511FB08}">
      <dgm:prSet/>
      <dgm:spPr/>
      <dgm:t>
        <a:bodyPr/>
        <a:lstStyle/>
        <a:p>
          <a:endParaRPr lang="en-US"/>
        </a:p>
      </dgm:t>
    </dgm:pt>
    <dgm:pt modelId="{FFAA4D62-A4E3-9E47-853F-DDE7B7F578CD}">
      <dgm:prSet phldrT="[Text]"/>
      <dgm:spPr/>
      <dgm:t>
        <a:bodyPr/>
        <a:lstStyle/>
        <a:p>
          <a:r>
            <a:rPr lang="en-US" dirty="0" smtClean="0"/>
            <a:t>National circumstances and priorities</a:t>
          </a:r>
        </a:p>
        <a:p>
          <a:endParaRPr lang="en-US" dirty="0"/>
        </a:p>
      </dgm:t>
    </dgm:pt>
    <dgm:pt modelId="{5D0511C4-4353-AD4B-918B-337AB9133938}" type="parTrans" cxnId="{34B699E1-F086-284F-9D13-A691B29B65D6}">
      <dgm:prSet/>
      <dgm:spPr/>
      <dgm:t>
        <a:bodyPr/>
        <a:lstStyle/>
        <a:p>
          <a:endParaRPr lang="en-US"/>
        </a:p>
      </dgm:t>
    </dgm:pt>
    <dgm:pt modelId="{5D5B6B69-6537-2D42-BD14-EF68759FA4E0}" type="sibTrans" cxnId="{34B699E1-F086-284F-9D13-A691B29B65D6}">
      <dgm:prSet/>
      <dgm:spPr/>
      <dgm:t>
        <a:bodyPr/>
        <a:lstStyle/>
        <a:p>
          <a:endParaRPr lang="en-US"/>
        </a:p>
      </dgm:t>
    </dgm:pt>
    <dgm:pt modelId="{4704D03A-2022-C543-B5D8-C3B224F7BEAF}">
      <dgm:prSet phldrT="[Text]"/>
      <dgm:spPr/>
      <dgm:t>
        <a:bodyPr/>
        <a:lstStyle/>
        <a:p>
          <a:r>
            <a:rPr lang="en-US" dirty="0" smtClean="0"/>
            <a:t>Others: politics, donor pressure, resources, etc.</a:t>
          </a:r>
        </a:p>
        <a:p>
          <a:endParaRPr lang="en-US" dirty="0"/>
        </a:p>
      </dgm:t>
    </dgm:pt>
    <dgm:pt modelId="{3004979B-FC81-1C4B-B314-DC0EAED32D6D}" type="parTrans" cxnId="{9336D773-2AE2-BD41-8C75-1D2C15819E05}">
      <dgm:prSet/>
      <dgm:spPr/>
      <dgm:t>
        <a:bodyPr/>
        <a:lstStyle/>
        <a:p>
          <a:endParaRPr lang="en-US"/>
        </a:p>
      </dgm:t>
    </dgm:pt>
    <dgm:pt modelId="{B6AE8E04-4572-374B-B30B-3956251D8B3D}" type="sibTrans" cxnId="{9336D773-2AE2-BD41-8C75-1D2C15819E05}">
      <dgm:prSet/>
      <dgm:spPr/>
      <dgm:t>
        <a:bodyPr/>
        <a:lstStyle/>
        <a:p>
          <a:endParaRPr lang="en-US"/>
        </a:p>
      </dgm:t>
    </dgm:pt>
    <dgm:pt modelId="{E501CF6F-B4B4-794B-A1A9-58443AB9345E}" type="pres">
      <dgm:prSet presAssocID="{475BD822-D300-544A-8FE8-935CE5D9B19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7740642-E457-9940-8D38-C2C6807D5EE6}" type="pres">
      <dgm:prSet presAssocID="{FDDF915A-5EEE-304D-A7E5-4221E9E0478B}" presName="centerShape" presStyleLbl="node0" presStyleIdx="0" presStyleCnt="1"/>
      <dgm:spPr/>
      <dgm:t>
        <a:bodyPr/>
        <a:lstStyle/>
        <a:p>
          <a:endParaRPr lang="en-US"/>
        </a:p>
      </dgm:t>
    </dgm:pt>
    <dgm:pt modelId="{40E9CAE5-CD0A-B442-818B-1F208B67DBA2}" type="pres">
      <dgm:prSet presAssocID="{884868AE-49E6-634F-9119-81533A50FA84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BCB9F0AF-4358-6D4D-9D5F-D082A82F7D2D}" type="pres">
      <dgm:prSet presAssocID="{209726BC-A230-2341-9E2F-A1AE8C2B184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E13422-B127-8749-9F9D-16743CBDF652}" type="pres">
      <dgm:prSet presAssocID="{5D0511C4-4353-AD4B-918B-337AB9133938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EA8D6A73-08E2-584D-9278-8772CF4093D0}" type="pres">
      <dgm:prSet presAssocID="{FFAA4D62-A4E3-9E47-853F-DDE7B7F578C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F7CDAC-841F-7049-BC59-748B76C9767D}" type="pres">
      <dgm:prSet presAssocID="{3004979B-FC81-1C4B-B314-DC0EAED32D6D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9CFC4044-664B-8442-A71E-55B8F4F5D2F7}" type="pres">
      <dgm:prSet presAssocID="{4704D03A-2022-C543-B5D8-C3B224F7BEA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D90667-A154-684D-B8EE-0D001D02E270}" type="presOf" srcId="{884868AE-49E6-634F-9119-81533A50FA84}" destId="{40E9CAE5-CD0A-B442-818B-1F208B67DBA2}" srcOrd="0" destOrd="0" presId="urn:microsoft.com/office/officeart/2005/8/layout/radial4"/>
    <dgm:cxn modelId="{77D98410-5014-874A-A920-D03224C005C7}" type="presOf" srcId="{3004979B-FC81-1C4B-B314-DC0EAED32D6D}" destId="{7FF7CDAC-841F-7049-BC59-748B76C9767D}" srcOrd="0" destOrd="0" presId="urn:microsoft.com/office/officeart/2005/8/layout/radial4"/>
    <dgm:cxn modelId="{4E9CF779-3FAD-134D-AA1C-A4D81F950045}" type="presOf" srcId="{209726BC-A230-2341-9E2F-A1AE8C2B1847}" destId="{BCB9F0AF-4358-6D4D-9D5F-D082A82F7D2D}" srcOrd="0" destOrd="0" presId="urn:microsoft.com/office/officeart/2005/8/layout/radial4"/>
    <dgm:cxn modelId="{2E102608-7784-D441-90D2-777BFC541DFE}" type="presOf" srcId="{5D0511C4-4353-AD4B-918B-337AB9133938}" destId="{A6E13422-B127-8749-9F9D-16743CBDF652}" srcOrd="0" destOrd="0" presId="urn:microsoft.com/office/officeart/2005/8/layout/radial4"/>
    <dgm:cxn modelId="{9336D773-2AE2-BD41-8C75-1D2C15819E05}" srcId="{FDDF915A-5EEE-304D-A7E5-4221E9E0478B}" destId="{4704D03A-2022-C543-B5D8-C3B224F7BEAF}" srcOrd="2" destOrd="0" parTransId="{3004979B-FC81-1C4B-B314-DC0EAED32D6D}" sibTransId="{B6AE8E04-4572-374B-B30B-3956251D8B3D}"/>
    <dgm:cxn modelId="{34B699E1-F086-284F-9D13-A691B29B65D6}" srcId="{FDDF915A-5EEE-304D-A7E5-4221E9E0478B}" destId="{FFAA4D62-A4E3-9E47-853F-DDE7B7F578CD}" srcOrd="1" destOrd="0" parTransId="{5D0511C4-4353-AD4B-918B-337AB9133938}" sibTransId="{5D5B6B69-6537-2D42-BD14-EF68759FA4E0}"/>
    <dgm:cxn modelId="{E50660D2-2014-1345-942A-E41F2A11048E}" type="presOf" srcId="{FFAA4D62-A4E3-9E47-853F-DDE7B7F578CD}" destId="{EA8D6A73-08E2-584D-9278-8772CF4093D0}" srcOrd="0" destOrd="0" presId="urn:microsoft.com/office/officeart/2005/8/layout/radial4"/>
    <dgm:cxn modelId="{DBA3FBF3-86E0-FB47-AF77-0767E01505A3}" type="presOf" srcId="{475BD822-D300-544A-8FE8-935CE5D9B193}" destId="{E501CF6F-B4B4-794B-A1A9-58443AB9345E}" srcOrd="0" destOrd="0" presId="urn:microsoft.com/office/officeart/2005/8/layout/radial4"/>
    <dgm:cxn modelId="{CBE15209-4E3E-3D48-B792-5E97B511FB08}" srcId="{FDDF915A-5EEE-304D-A7E5-4221E9E0478B}" destId="{209726BC-A230-2341-9E2F-A1AE8C2B1847}" srcOrd="0" destOrd="0" parTransId="{884868AE-49E6-634F-9119-81533A50FA84}" sibTransId="{3F940405-DE76-9149-B7AB-91B998D27ABA}"/>
    <dgm:cxn modelId="{C439B0A9-0178-6E4B-9F4A-5145DBB5AAF1}" type="presOf" srcId="{FDDF915A-5EEE-304D-A7E5-4221E9E0478B}" destId="{27740642-E457-9940-8D38-C2C6807D5EE6}" srcOrd="0" destOrd="0" presId="urn:microsoft.com/office/officeart/2005/8/layout/radial4"/>
    <dgm:cxn modelId="{CA33F172-8BBF-3B48-8360-F5960E2A5848}" srcId="{475BD822-D300-544A-8FE8-935CE5D9B193}" destId="{FDDF915A-5EEE-304D-A7E5-4221E9E0478B}" srcOrd="0" destOrd="0" parTransId="{62834FF9-A838-FD4F-960C-3CC4763DE5C2}" sibTransId="{DBA239AB-742C-C347-92E5-0723BE9BE26B}"/>
    <dgm:cxn modelId="{B5B6F253-88B6-5743-AAC8-E11BA420DFE4}" type="presOf" srcId="{4704D03A-2022-C543-B5D8-C3B224F7BEAF}" destId="{9CFC4044-664B-8442-A71E-55B8F4F5D2F7}" srcOrd="0" destOrd="0" presId="urn:microsoft.com/office/officeart/2005/8/layout/radial4"/>
    <dgm:cxn modelId="{F5AFEB51-C47D-144B-A26F-AC4A9CB83B30}" type="presParOf" srcId="{E501CF6F-B4B4-794B-A1A9-58443AB9345E}" destId="{27740642-E457-9940-8D38-C2C6807D5EE6}" srcOrd="0" destOrd="0" presId="urn:microsoft.com/office/officeart/2005/8/layout/radial4"/>
    <dgm:cxn modelId="{13F95AC6-2662-BD44-879A-A10DC47CC4A1}" type="presParOf" srcId="{E501CF6F-B4B4-794B-A1A9-58443AB9345E}" destId="{40E9CAE5-CD0A-B442-818B-1F208B67DBA2}" srcOrd="1" destOrd="0" presId="urn:microsoft.com/office/officeart/2005/8/layout/radial4"/>
    <dgm:cxn modelId="{3D82013B-D44A-5343-AF89-075FE1D1024A}" type="presParOf" srcId="{E501CF6F-B4B4-794B-A1A9-58443AB9345E}" destId="{BCB9F0AF-4358-6D4D-9D5F-D082A82F7D2D}" srcOrd="2" destOrd="0" presId="urn:microsoft.com/office/officeart/2005/8/layout/radial4"/>
    <dgm:cxn modelId="{6383DD1B-EA1B-E84D-B2DA-BBFA4CA78726}" type="presParOf" srcId="{E501CF6F-B4B4-794B-A1A9-58443AB9345E}" destId="{A6E13422-B127-8749-9F9D-16743CBDF652}" srcOrd="3" destOrd="0" presId="urn:microsoft.com/office/officeart/2005/8/layout/radial4"/>
    <dgm:cxn modelId="{53FC3A5C-0AD0-6F4E-985C-BA061905C99B}" type="presParOf" srcId="{E501CF6F-B4B4-794B-A1A9-58443AB9345E}" destId="{EA8D6A73-08E2-584D-9278-8772CF4093D0}" srcOrd="4" destOrd="0" presId="urn:microsoft.com/office/officeart/2005/8/layout/radial4"/>
    <dgm:cxn modelId="{264FD45E-C0B3-C64B-BC4B-937FD80B978B}" type="presParOf" srcId="{E501CF6F-B4B4-794B-A1A9-58443AB9345E}" destId="{7FF7CDAC-841F-7049-BC59-748B76C9767D}" srcOrd="5" destOrd="0" presId="urn:microsoft.com/office/officeart/2005/8/layout/radial4"/>
    <dgm:cxn modelId="{05FB8586-48D5-7A46-A9A3-45F41FDFAB46}" type="presParOf" srcId="{E501CF6F-B4B4-794B-A1A9-58443AB9345E}" destId="{9CFC4044-664B-8442-A71E-55B8F4F5D2F7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740642-E457-9940-8D38-C2C6807D5EE6}">
      <dsp:nvSpPr>
        <dsp:cNvPr id="0" name=""/>
        <dsp:cNvSpPr/>
      </dsp:nvSpPr>
      <dsp:spPr>
        <a:xfrm>
          <a:off x="3083005" y="2461550"/>
          <a:ext cx="2063588" cy="206358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Legislation</a:t>
          </a:r>
          <a:endParaRPr lang="en-US" sz="2600" kern="1200" dirty="0"/>
        </a:p>
      </dsp:txBody>
      <dsp:txXfrm>
        <a:off x="3385210" y="2763755"/>
        <a:ext cx="1459178" cy="1459178"/>
      </dsp:txXfrm>
    </dsp:sp>
    <dsp:sp modelId="{40E9CAE5-CD0A-B442-818B-1F208B67DBA2}">
      <dsp:nvSpPr>
        <dsp:cNvPr id="0" name=""/>
        <dsp:cNvSpPr/>
      </dsp:nvSpPr>
      <dsp:spPr>
        <a:xfrm rot="12900000">
          <a:off x="1752980" y="2100207"/>
          <a:ext cx="1584352" cy="58812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B9F0AF-4358-6D4D-9D5F-D082A82F7D2D}">
      <dsp:nvSpPr>
        <dsp:cNvPr id="0" name=""/>
        <dsp:cNvSpPr/>
      </dsp:nvSpPr>
      <dsp:spPr>
        <a:xfrm>
          <a:off x="916039" y="1155731"/>
          <a:ext cx="1960408" cy="15683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Paris Agreement and Rulebook</a:t>
          </a:r>
          <a:endParaRPr lang="en-US" sz="2100" kern="1200" dirty="0"/>
        </a:p>
      </dsp:txBody>
      <dsp:txXfrm>
        <a:off x="961974" y="1201666"/>
        <a:ext cx="1868538" cy="1476457"/>
      </dsp:txXfrm>
    </dsp:sp>
    <dsp:sp modelId="{A6E13422-B127-8749-9F9D-16743CBDF652}">
      <dsp:nvSpPr>
        <dsp:cNvPr id="0" name=""/>
        <dsp:cNvSpPr/>
      </dsp:nvSpPr>
      <dsp:spPr>
        <a:xfrm rot="16200000">
          <a:off x="3322623" y="1283102"/>
          <a:ext cx="1584352" cy="58812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8D6A73-08E2-584D-9278-8772CF4093D0}">
      <dsp:nvSpPr>
        <dsp:cNvPr id="0" name=""/>
        <dsp:cNvSpPr/>
      </dsp:nvSpPr>
      <dsp:spPr>
        <a:xfrm>
          <a:off x="3134595" y="824"/>
          <a:ext cx="1960408" cy="15683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National circumstances and priorities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3180530" y="46759"/>
        <a:ext cx="1868538" cy="1476457"/>
      </dsp:txXfrm>
    </dsp:sp>
    <dsp:sp modelId="{7FF7CDAC-841F-7049-BC59-748B76C9767D}">
      <dsp:nvSpPr>
        <dsp:cNvPr id="0" name=""/>
        <dsp:cNvSpPr/>
      </dsp:nvSpPr>
      <dsp:spPr>
        <a:xfrm rot="19500000">
          <a:off x="4892267" y="2100207"/>
          <a:ext cx="1584352" cy="58812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FC4044-664B-8442-A71E-55B8F4F5D2F7}">
      <dsp:nvSpPr>
        <dsp:cNvPr id="0" name=""/>
        <dsp:cNvSpPr/>
      </dsp:nvSpPr>
      <dsp:spPr>
        <a:xfrm>
          <a:off x="5353151" y="1155731"/>
          <a:ext cx="1960408" cy="15683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Others: politics, donor pressure, resources, etc.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5399086" y="1201666"/>
        <a:ext cx="1868538" cy="14764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3EF089-BE96-FF49-BC6C-D0F82701C5F7}" type="datetimeFigureOut">
              <a:rPr lang="en-US" smtClean="0"/>
              <a:t>21/10/19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9A3470-450D-B341-A8A6-7195385BE4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704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D7855-E830-A448-8096-AA971632F1DA}" type="datetimeFigureOut">
              <a:rPr lang="en-US" smtClean="0"/>
              <a:t>21/10/19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47FFB-3FC2-654F-A793-F87BA434A0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117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D7855-E830-A448-8096-AA971632F1DA}" type="datetimeFigureOut">
              <a:rPr lang="en-US" smtClean="0"/>
              <a:t>21/10/19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47FFB-3FC2-654F-A793-F87BA434A0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881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D7855-E830-A448-8096-AA971632F1DA}" type="datetimeFigureOut">
              <a:rPr lang="en-US" smtClean="0"/>
              <a:t>21/10/19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47FFB-3FC2-654F-A793-F87BA434A0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362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A4E3A5-AE60-8948-B2AF-36226E0948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85EAB23-38B9-F740-8E02-58E3C49650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8969318-CA3C-BB4A-AF35-F7FC737F5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8842-62F6-6F49-8A9B-B4D2E7065998}" type="datetimeFigureOut">
              <a:rPr lang="en-US" smtClean="0">
                <a:solidFill>
                  <a:srgbClr val="1E2860">
                    <a:tint val="75000"/>
                  </a:srgbClr>
                </a:solidFill>
                <a:latin typeface="Calibri"/>
              </a:rPr>
              <a:pPr/>
              <a:t>21/10/19</a:t>
            </a:fld>
            <a:endParaRPr lang="en-US" dirty="0">
              <a:solidFill>
                <a:srgbClr val="1E286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87AAD7C-DCD6-D446-8E07-8C2E3A606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E286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DD20046-09E8-8546-AA21-A8E61E87F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37D12-39C9-5949-B6F3-227290EB69E7}" type="slidenum">
              <a:rPr lang="en-US" smtClean="0">
                <a:solidFill>
                  <a:srgbClr val="1E286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1E286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5294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A78882-7B9C-9541-820F-BDE18DBEF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37E2F2-03E9-3E45-831D-F42E1CBE3E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E22EE92-58B6-7B4F-BF2B-0DEB0B53F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8842-62F6-6F49-8A9B-B4D2E7065998}" type="datetimeFigureOut">
              <a:rPr lang="en-US" smtClean="0">
                <a:solidFill>
                  <a:srgbClr val="1E2860">
                    <a:tint val="75000"/>
                  </a:srgbClr>
                </a:solidFill>
                <a:latin typeface="Calibri"/>
              </a:rPr>
              <a:pPr/>
              <a:t>21/10/19</a:t>
            </a:fld>
            <a:endParaRPr lang="en-US" dirty="0">
              <a:solidFill>
                <a:srgbClr val="1E286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1A41D90-AA1A-3940-AB0E-A26B2E636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E286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34E95FF-5AE4-3A44-B94F-7A2C44174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37D12-39C9-5949-B6F3-227290EB69E7}" type="slidenum">
              <a:rPr lang="en-US" smtClean="0">
                <a:solidFill>
                  <a:srgbClr val="1E286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1E286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3888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D7855-E830-A448-8096-AA971632F1DA}" type="datetimeFigureOut">
              <a:rPr lang="en-US" smtClean="0"/>
              <a:t>21/10/19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47FFB-3FC2-654F-A793-F87BA434A0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327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D7855-E830-A448-8096-AA971632F1DA}" type="datetimeFigureOut">
              <a:rPr lang="en-US" smtClean="0"/>
              <a:t>21/10/19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47FFB-3FC2-654F-A793-F87BA434A0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63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D7855-E830-A448-8096-AA971632F1DA}" type="datetimeFigureOut">
              <a:rPr lang="en-US" smtClean="0"/>
              <a:t>21/10/19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47FFB-3FC2-654F-A793-F87BA434A0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732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D7855-E830-A448-8096-AA971632F1DA}" type="datetimeFigureOut">
              <a:rPr lang="en-US" smtClean="0"/>
              <a:t>21/10/19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47FFB-3FC2-654F-A793-F87BA434A0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373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D7855-E830-A448-8096-AA971632F1DA}" type="datetimeFigureOut">
              <a:rPr lang="en-US" smtClean="0"/>
              <a:t>21/10/19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47FFB-3FC2-654F-A793-F87BA434A0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670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D7855-E830-A448-8096-AA971632F1DA}" type="datetimeFigureOut">
              <a:rPr lang="en-US" smtClean="0"/>
              <a:t>21/10/19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47FFB-3FC2-654F-A793-F87BA434A0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123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D7855-E830-A448-8096-AA971632F1DA}" type="datetimeFigureOut">
              <a:rPr lang="en-US" smtClean="0"/>
              <a:t>21/10/19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47FFB-3FC2-654F-A793-F87BA434A0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380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D7855-E830-A448-8096-AA971632F1DA}" type="datetimeFigureOut">
              <a:rPr lang="en-US" smtClean="0"/>
              <a:t>21/10/19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47FFB-3FC2-654F-A793-F87BA434A0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537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D7855-E830-A448-8096-AA971632F1DA}" type="datetimeFigureOut">
              <a:rPr lang="en-US" smtClean="0"/>
              <a:t>21/10/19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47FFB-3FC2-654F-A793-F87BA434A0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627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F3C4782-D9A6-744E-95DE-AB2B32840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79D41A-6673-064B-8551-7FC265718A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A3BD188-7D49-8E46-A012-F54D376A74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B9E8842-62F6-6F49-8A9B-B4D2E7065998}" type="datetimeFigureOut">
              <a:rPr lang="en-US" smtClean="0">
                <a:solidFill>
                  <a:srgbClr val="1E2860">
                    <a:tint val="75000"/>
                  </a:srgbClr>
                </a:solidFill>
                <a:latin typeface="Calibri"/>
              </a:rPr>
              <a:pPr defTabSz="914400"/>
              <a:t>21/10/19</a:t>
            </a:fld>
            <a:endParaRPr lang="en-US" dirty="0">
              <a:solidFill>
                <a:srgbClr val="1E286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89AA974-33FA-014C-8CF5-89FD6E483C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 dirty="0">
              <a:solidFill>
                <a:srgbClr val="1E286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A9BC96C-6707-6549-9C24-8835C3525D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2337D12-39C9-5949-B6F3-227290EB69E7}" type="slidenum">
              <a:rPr lang="en-US" smtClean="0">
                <a:solidFill>
                  <a:srgbClr val="1E2860">
                    <a:tint val="75000"/>
                  </a:srgbClr>
                </a:solidFill>
                <a:latin typeface="Calibri"/>
              </a:rPr>
              <a:pPr defTabSz="914400"/>
              <a:t>‹#›</a:t>
            </a:fld>
            <a:endParaRPr lang="en-US" dirty="0">
              <a:solidFill>
                <a:srgbClr val="1E286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6499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>
              <a:lumMod val="1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1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1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1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1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2D96041-180C-3749-B10A-3071F4164CCA}"/>
              </a:ext>
            </a:extLst>
          </p:cNvPr>
          <p:cNvSpPr txBox="1"/>
          <p:nvPr/>
        </p:nvSpPr>
        <p:spPr>
          <a:xfrm>
            <a:off x="472646" y="2505670"/>
            <a:ext cx="78310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5400" dirty="0" smtClean="0">
                <a:solidFill>
                  <a:srgbClr val="00AE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Climate legislation</a:t>
            </a:r>
            <a:endParaRPr lang="en-US" sz="5400" dirty="0">
              <a:solidFill>
                <a:srgbClr val="00AED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833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charset="0"/>
              </a:rPr>
              <a:t>Governance</a:t>
            </a:r>
            <a:endParaRPr lang="en-GB" dirty="0"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GB" sz="2200" dirty="0" smtClean="0">
              <a:latin typeface="Calibri" charset="0"/>
            </a:endParaRPr>
          </a:p>
          <a:p>
            <a:pPr>
              <a:lnSpc>
                <a:spcPct val="80000"/>
              </a:lnSpc>
            </a:pPr>
            <a:endParaRPr lang="en-GB" sz="2200" dirty="0">
              <a:latin typeface="Calibri" charset="0"/>
            </a:endParaRPr>
          </a:p>
          <a:p>
            <a:pPr>
              <a:lnSpc>
                <a:spcPct val="80000"/>
              </a:lnSpc>
            </a:pPr>
            <a:endParaRPr lang="en-GB" sz="2200" dirty="0">
              <a:latin typeface="Calibri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406362"/>
              </p:ext>
            </p:extLst>
          </p:nvPr>
        </p:nvGraphicFramePr>
        <p:xfrm>
          <a:off x="1032933" y="1519238"/>
          <a:ext cx="7653868" cy="4258414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913467"/>
                <a:gridCol w="1913467"/>
                <a:gridCol w="1913467"/>
                <a:gridCol w="1913467"/>
              </a:tblGrid>
              <a:tr h="783695">
                <a:tc>
                  <a:txBody>
                    <a:bodyPr/>
                    <a:lstStyle/>
                    <a:p>
                      <a:r>
                        <a:rPr lang="en-US" dirty="0" smtClean="0"/>
                        <a:t>General</a:t>
                      </a:r>
                      <a:r>
                        <a:rPr lang="en-US" baseline="0" dirty="0" smtClean="0"/>
                        <a:t> policy body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Advice and expertise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Implementation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Oversight</a:t>
                      </a:r>
                      <a:endParaRPr lang="en-US" dirty="0"/>
                    </a:p>
                  </a:txBody>
                  <a:tcPr/>
                </a:tc>
              </a:tr>
              <a:tr h="1645356">
                <a:tc>
                  <a:txBody>
                    <a:bodyPr/>
                    <a:lstStyle/>
                    <a:p>
                      <a:r>
                        <a:rPr lang="en-US" dirty="0" smtClean="0"/>
                        <a:t>Commission,</a:t>
                      </a:r>
                      <a:r>
                        <a:rPr lang="en-US" baseline="0" dirty="0" smtClean="0"/>
                        <a:t> National Committee, Inter-ministerial Commission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Advisory board, Technical</a:t>
                      </a:r>
                      <a:r>
                        <a:rPr lang="en-US" baseline="0" dirty="0" smtClean="0"/>
                        <a:t> expert panel, Stakeholder consultative bodies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Secretariat,</a:t>
                      </a:r>
                      <a:r>
                        <a:rPr lang="en-US" baseline="0" dirty="0" smtClean="0"/>
                        <a:t> Office, Directorate, Agency, Ministries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Congress</a:t>
                      </a:r>
                      <a:r>
                        <a:rPr lang="en-US" baseline="0" dirty="0" smtClean="0"/>
                        <a:t> oversight committee, Evaluation Committee</a:t>
                      </a:r>
                      <a:endParaRPr lang="en-US" dirty="0"/>
                    </a:p>
                  </a:txBody>
                  <a:tcPr/>
                </a:tc>
              </a:tr>
              <a:tr h="1645356">
                <a:tc>
                  <a:txBody>
                    <a:bodyPr/>
                    <a:lstStyle/>
                    <a:p>
                      <a:r>
                        <a:rPr lang="en-US" dirty="0" smtClean="0"/>
                        <a:t>National Council on Climate Change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Technical</a:t>
                      </a:r>
                      <a:r>
                        <a:rPr lang="en-US" baseline="0" dirty="0" smtClean="0"/>
                        <a:t> Advisory Committee, National Climate Change Agency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Agency,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State</a:t>
                      </a:r>
                      <a:r>
                        <a:rPr lang="en-US" baseline="0" dirty="0" smtClean="0"/>
                        <a:t> &amp; local governments, ministries, departments and agencies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7716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9-02-25 at 17.06.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12" y="842378"/>
            <a:ext cx="8321774" cy="440606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5557" y="5763185"/>
            <a:ext cx="7772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http://www.lse.ac.uk/GranthamInstitute/climate-change-laws-of-the-world/</a:t>
            </a:r>
          </a:p>
        </p:txBody>
      </p:sp>
    </p:spTree>
    <p:extLst>
      <p:ext uri="{BB962C8B-B14F-4D97-AF65-F5344CB8AC3E}">
        <p14:creationId xmlns:p14="http://schemas.microsoft.com/office/powerpoint/2010/main" val="4274033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9-02-25 at 17.11.4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653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3637" y="5327154"/>
            <a:ext cx="7639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https://lcc.eaudeweb.ro/</a:t>
            </a:r>
          </a:p>
        </p:txBody>
      </p:sp>
    </p:spTree>
    <p:extLst>
      <p:ext uri="{BB962C8B-B14F-4D97-AF65-F5344CB8AC3E}">
        <p14:creationId xmlns:p14="http://schemas.microsoft.com/office/powerpoint/2010/main" val="3424761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9-02-25 at 17.14.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129"/>
            <a:ext cx="9144000" cy="48843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11281" y="5308196"/>
            <a:ext cx="5971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https://climatelegislation.org/</a:t>
            </a:r>
          </a:p>
        </p:txBody>
      </p:sp>
    </p:spTree>
    <p:extLst>
      <p:ext uri="{BB962C8B-B14F-4D97-AF65-F5344CB8AC3E}">
        <p14:creationId xmlns:p14="http://schemas.microsoft.com/office/powerpoint/2010/main" val="604300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questions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Process and bodies v substance?</a:t>
            </a:r>
          </a:p>
          <a:p>
            <a:r>
              <a:rPr lang="en-US" sz="2400" dirty="0" smtClean="0"/>
              <a:t>Link to NDCs </a:t>
            </a:r>
            <a:r>
              <a:rPr lang="en-US" sz="2400" dirty="0"/>
              <a:t>(</a:t>
            </a:r>
            <a:r>
              <a:rPr lang="en-US" sz="2400" dirty="0" smtClean="0"/>
              <a:t>bottom up) and progression</a:t>
            </a:r>
          </a:p>
          <a:p>
            <a:r>
              <a:rPr lang="en-US" sz="2400" dirty="0" smtClean="0"/>
              <a:t>Low carbon development strategy</a:t>
            </a:r>
          </a:p>
          <a:p>
            <a:r>
              <a:rPr lang="en-US" sz="2400" dirty="0" smtClean="0"/>
              <a:t>Mainstreaming policies/</a:t>
            </a:r>
            <a:r>
              <a:rPr lang="en-US" sz="2400" dirty="0"/>
              <a:t>n</a:t>
            </a:r>
            <a:r>
              <a:rPr lang="en-US" sz="2400" dirty="0" smtClean="0"/>
              <a:t>ew policies</a:t>
            </a:r>
          </a:p>
          <a:p>
            <a:r>
              <a:rPr lang="en-US" sz="2400" dirty="0" smtClean="0"/>
              <a:t>Reporting and documenting climate impacts and adaptation action</a:t>
            </a:r>
          </a:p>
          <a:p>
            <a:r>
              <a:rPr lang="en-US" sz="2400" dirty="0" smtClean="0"/>
              <a:t>Gender </a:t>
            </a:r>
            <a:r>
              <a:rPr lang="en-US" sz="2400" dirty="0"/>
              <a:t>responsive, participatory and fully transparent approach taking into account vulnerable groups, communities and ecosystems (Art.7.5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Planning</a:t>
            </a:r>
            <a:r>
              <a:rPr lang="en-US" sz="2400" dirty="0"/>
              <a:t>, emergency preparedness, disaster risk reduction etc. </a:t>
            </a:r>
          </a:p>
        </p:txBody>
      </p:sp>
    </p:spTree>
    <p:extLst>
      <p:ext uri="{BB962C8B-B14F-4D97-AF65-F5344CB8AC3E}">
        <p14:creationId xmlns:p14="http://schemas.microsoft.com/office/powerpoint/2010/main" val="3810061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charset="0"/>
              </a:rPr>
              <a:t>Design questions 2</a:t>
            </a:r>
            <a:endParaRPr lang="en-GB" dirty="0"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GB" sz="2800" dirty="0">
                <a:latin typeface="Calibri" charset="0"/>
              </a:rPr>
              <a:t>Define needs and financial implications re adaptation, technology transfer, capacity building</a:t>
            </a:r>
          </a:p>
          <a:p>
            <a:pPr>
              <a:lnSpc>
                <a:spcPct val="80000"/>
              </a:lnSpc>
            </a:pPr>
            <a:r>
              <a:rPr lang="en-GB" sz="2800" dirty="0">
                <a:latin typeface="Calibri" charset="0"/>
              </a:rPr>
              <a:t>Availability of </a:t>
            </a:r>
            <a:r>
              <a:rPr lang="en-GB" sz="2800" dirty="0" smtClean="0">
                <a:latin typeface="Calibri" charset="0"/>
              </a:rPr>
              <a:t>finance</a:t>
            </a:r>
          </a:p>
          <a:p>
            <a:pPr>
              <a:lnSpc>
                <a:spcPct val="80000"/>
              </a:lnSpc>
            </a:pPr>
            <a:r>
              <a:rPr lang="en-GB" sz="2800" dirty="0" smtClean="0">
                <a:latin typeface="Calibri" charset="0"/>
              </a:rPr>
              <a:t>Existing legal landscape and relationship with other laws and regulations</a:t>
            </a:r>
          </a:p>
          <a:p>
            <a:pPr>
              <a:lnSpc>
                <a:spcPct val="80000"/>
              </a:lnSpc>
            </a:pPr>
            <a:r>
              <a:rPr lang="en-GB" sz="2800" dirty="0" smtClean="0">
                <a:latin typeface="Calibri" charset="0"/>
              </a:rPr>
              <a:t>Adoption of secondary legislation or further policies (mandates, timelines)</a:t>
            </a:r>
          </a:p>
          <a:p>
            <a:pPr>
              <a:lnSpc>
                <a:spcPct val="80000"/>
              </a:lnSpc>
            </a:pPr>
            <a:r>
              <a:rPr lang="en-GB" sz="2800" dirty="0" smtClean="0">
                <a:latin typeface="Calibri" charset="0"/>
              </a:rPr>
              <a:t>Sanction regimes</a:t>
            </a:r>
          </a:p>
          <a:p>
            <a:pPr>
              <a:lnSpc>
                <a:spcPct val="80000"/>
              </a:lnSpc>
            </a:pPr>
            <a:r>
              <a:rPr lang="en-GB" sz="2800" dirty="0">
                <a:latin typeface="Calibri" charset="0"/>
              </a:rPr>
              <a:t>E</a:t>
            </a:r>
            <a:r>
              <a:rPr lang="en-GB" sz="2800" dirty="0" smtClean="0">
                <a:latin typeface="Calibri" charset="0"/>
              </a:rPr>
              <a:t>conomic tools, awareness raising, etc.</a:t>
            </a:r>
            <a:r>
              <a:rPr lang="en-GB" sz="2200" dirty="0" smtClean="0">
                <a:latin typeface="Calibri" charset="0"/>
              </a:rPr>
              <a:t> </a:t>
            </a:r>
          </a:p>
          <a:p>
            <a:pPr>
              <a:lnSpc>
                <a:spcPct val="80000"/>
              </a:lnSpc>
            </a:pPr>
            <a:endParaRPr lang="en-GB" sz="2200" dirty="0" smtClean="0">
              <a:latin typeface="Calibri" charset="0"/>
            </a:endParaRPr>
          </a:p>
          <a:p>
            <a:pPr>
              <a:lnSpc>
                <a:spcPct val="80000"/>
              </a:lnSpc>
            </a:pPr>
            <a:endParaRPr lang="en-GB" sz="2200" dirty="0" smtClean="0">
              <a:latin typeface="Calibri" charset="0"/>
            </a:endParaRPr>
          </a:p>
          <a:p>
            <a:pPr>
              <a:lnSpc>
                <a:spcPct val="80000"/>
              </a:lnSpc>
            </a:pPr>
            <a:endParaRPr lang="en-GB" sz="2200" dirty="0" smtClean="0">
              <a:latin typeface="Calibri" charset="0"/>
            </a:endParaRPr>
          </a:p>
          <a:p>
            <a:pPr>
              <a:lnSpc>
                <a:spcPct val="80000"/>
              </a:lnSpc>
            </a:pPr>
            <a:endParaRPr lang="en-GB" sz="2200" dirty="0">
              <a:latin typeface="Calibri" charset="0"/>
            </a:endParaRPr>
          </a:p>
          <a:p>
            <a:pPr>
              <a:lnSpc>
                <a:spcPct val="80000"/>
              </a:lnSpc>
            </a:pPr>
            <a:endParaRPr lang="en-GB" sz="2200" dirty="0">
              <a:latin typeface="Calibri" charset="0"/>
            </a:endParaRPr>
          </a:p>
          <a:p>
            <a:pPr>
              <a:lnSpc>
                <a:spcPct val="80000"/>
              </a:lnSpc>
            </a:pPr>
            <a:endParaRPr lang="en-GB" sz="2200" dirty="0">
              <a:latin typeface="Calibri" charset="0"/>
            </a:endParaRPr>
          </a:p>
          <a:p>
            <a:pPr>
              <a:lnSpc>
                <a:spcPct val="80000"/>
              </a:lnSpc>
            </a:pPr>
            <a:endParaRPr lang="en-GB" sz="2200" dirty="0" smtClean="0">
              <a:latin typeface="Calibri" charset="0"/>
            </a:endParaRPr>
          </a:p>
          <a:p>
            <a:pPr>
              <a:lnSpc>
                <a:spcPct val="80000"/>
              </a:lnSpc>
            </a:pPr>
            <a:endParaRPr lang="en-GB" sz="2200" dirty="0">
              <a:latin typeface="Calibri" charset="0"/>
            </a:endParaRPr>
          </a:p>
          <a:p>
            <a:pPr>
              <a:lnSpc>
                <a:spcPct val="80000"/>
              </a:lnSpc>
            </a:pPr>
            <a:endParaRPr lang="en-GB" sz="2200" dirty="0">
              <a:latin typeface="Calibri" charset="0"/>
            </a:endParaRPr>
          </a:p>
          <a:p>
            <a:pPr>
              <a:lnSpc>
                <a:spcPct val="80000"/>
              </a:lnSpc>
            </a:pPr>
            <a:endParaRPr lang="en-GB" sz="22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337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 development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Stakeholder consultation processes: participatory</a:t>
            </a:r>
            <a:r>
              <a:rPr lang="en-US" dirty="0"/>
              <a:t>, transparent and inclusive (ownership facilitates compliance</a:t>
            </a:r>
            <a:r>
              <a:rPr lang="en-US" dirty="0" smtClean="0"/>
              <a:t>)</a:t>
            </a:r>
          </a:p>
          <a:p>
            <a:r>
              <a:rPr lang="en-US" dirty="0" smtClean="0"/>
              <a:t>Legislative drafting: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tructure and format of bills and acts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ranslating substantive issues into legal language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thos and technical skills</a:t>
            </a:r>
            <a:endParaRPr lang="en-US" dirty="0"/>
          </a:p>
          <a:p>
            <a:pPr lvl="1"/>
            <a:r>
              <a:rPr lang="en-US" dirty="0" smtClean="0"/>
              <a:t>Types and components </a:t>
            </a:r>
            <a:r>
              <a:rPr lang="en-US" dirty="0"/>
              <a:t>of legislative </a:t>
            </a:r>
            <a:r>
              <a:rPr lang="en-US" dirty="0" smtClean="0"/>
              <a:t>sentences</a:t>
            </a:r>
          </a:p>
          <a:p>
            <a:pPr lvl="1"/>
            <a:r>
              <a:rPr lang="en-US" dirty="0" smtClean="0"/>
              <a:t>Language, grammar</a:t>
            </a:r>
            <a:r>
              <a:rPr lang="en-US" dirty="0"/>
              <a:t> </a:t>
            </a:r>
            <a:r>
              <a:rPr lang="en-US" dirty="0" smtClean="0"/>
              <a:t>and punctuation</a:t>
            </a:r>
          </a:p>
          <a:p>
            <a:r>
              <a:rPr lang="en-US" dirty="0" smtClean="0"/>
              <a:t>Parliament, private member’s bill, presidential decree….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375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 legislation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243053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2571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3-29 at 12.50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45"/>
          <a:stretch>
            <a:fillRect/>
          </a:stretch>
        </p:blipFill>
        <p:spPr bwMode="auto">
          <a:xfrm>
            <a:off x="0" y="668338"/>
            <a:ext cx="9144000" cy="504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8769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Paris Agreement 1</a:t>
            </a:r>
            <a:endParaRPr lang="en-US" dirty="0"/>
          </a:p>
        </p:txBody>
      </p:sp>
      <p:sp>
        <p:nvSpPr>
          <p:cNvPr id="61442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Nationally determined mitigation contributions (NDCs) every 5 years</a:t>
            </a:r>
          </a:p>
          <a:p>
            <a:r>
              <a:rPr lang="en-GB" dirty="0" smtClean="0"/>
              <a:t>Parties shall pursue measures with the aim of achieving the objectives of such </a:t>
            </a:r>
            <a:r>
              <a:rPr lang="en-GB" dirty="0" smtClean="0"/>
              <a:t>contributions </a:t>
            </a:r>
            <a:r>
              <a:rPr lang="en-GB" dirty="0" smtClean="0"/>
              <a:t>(Art.4.2)</a:t>
            </a:r>
          </a:p>
          <a:p>
            <a:r>
              <a:rPr lang="en-GB" dirty="0" smtClean="0"/>
              <a:t>Principle of progression</a:t>
            </a:r>
          </a:p>
          <a:p>
            <a:r>
              <a:rPr lang="en-GB" dirty="0" smtClean="0"/>
              <a:t>First </a:t>
            </a:r>
            <a:r>
              <a:rPr lang="en-GB" dirty="0"/>
              <a:t>transparency/inventory report by 31/12/2024 then every other </a:t>
            </a:r>
            <a:r>
              <a:rPr lang="en-GB" dirty="0" smtClean="0"/>
              <a:t>(biennial) year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788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Paris Agreement 2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457200">
              <a:spcBef>
                <a:spcPts val="0"/>
              </a:spcBef>
            </a:pPr>
            <a:r>
              <a:rPr lang="en-US" dirty="0"/>
              <a:t>Developed country parties shall report on financial flows, technology transfer and capacity building support (Art.13.9)</a:t>
            </a:r>
          </a:p>
          <a:p>
            <a:pPr marL="514350" indent="-457200">
              <a:spcBef>
                <a:spcPts val="0"/>
              </a:spcBef>
            </a:pPr>
            <a:r>
              <a:rPr lang="en-US" dirty="0"/>
              <a:t>All parties should, as appropriate, </a:t>
            </a:r>
          </a:p>
          <a:p>
            <a:pPr marL="857250" lvl="2" indent="0">
              <a:spcBef>
                <a:spcPts val="0"/>
              </a:spcBef>
              <a:buNone/>
            </a:pPr>
            <a:r>
              <a:rPr lang="en-US" dirty="0" smtClean="0"/>
              <a:t>- Engage </a:t>
            </a:r>
            <a:r>
              <a:rPr lang="en-US" dirty="0"/>
              <a:t>in adaptation planning and action 	(Art.7.9)</a:t>
            </a:r>
          </a:p>
          <a:p>
            <a:pPr marL="857250" lvl="2" indent="0">
              <a:spcBef>
                <a:spcPts val="0"/>
              </a:spcBef>
              <a:buNone/>
            </a:pPr>
            <a:r>
              <a:rPr lang="en-US" dirty="0" smtClean="0"/>
              <a:t>- Submit </a:t>
            </a:r>
            <a:r>
              <a:rPr lang="en-US" dirty="0"/>
              <a:t>and update an adaptation communication (e.g. priorities, support needed, action) (7.10)</a:t>
            </a:r>
          </a:p>
          <a:p>
            <a:pPr marL="857250" lvl="2" indent="0">
              <a:spcBef>
                <a:spcPts val="0"/>
              </a:spcBef>
              <a:buNone/>
            </a:pPr>
            <a:r>
              <a:rPr lang="en-US" dirty="0" smtClean="0"/>
              <a:t>- report </a:t>
            </a:r>
            <a:r>
              <a:rPr lang="en-US" dirty="0"/>
              <a:t>on climate change impacts and adaptation (13.8</a:t>
            </a:r>
            <a:r>
              <a:rPr lang="en-US" dirty="0" smtClean="0"/>
              <a:t>)</a:t>
            </a:r>
          </a:p>
          <a:p>
            <a:pPr marL="514350" indent="-457200">
              <a:spcBef>
                <a:spcPts val="0"/>
              </a:spcBef>
            </a:pPr>
            <a:r>
              <a:rPr lang="en-US" dirty="0" smtClean="0"/>
              <a:t>All </a:t>
            </a:r>
            <a:r>
              <a:rPr lang="en-US" dirty="0"/>
              <a:t>shall undergo expert review process and participate in facilitative, multilateral consideration of progress (13.9)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66310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Paris Agreement implementation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449320"/>
              </p:ext>
            </p:extLst>
          </p:nvPr>
        </p:nvGraphicFramePr>
        <p:xfrm>
          <a:off x="1000126" y="1587501"/>
          <a:ext cx="7397750" cy="4170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97750"/>
              </a:tblGrid>
              <a:tr h="93833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Paris Agreement</a:t>
                      </a:r>
                      <a:r>
                        <a:rPr lang="en-US" sz="2400" baseline="0" dirty="0" smtClean="0"/>
                        <a:t> - </a:t>
                      </a:r>
                      <a:r>
                        <a:rPr lang="en-US" sz="2400" dirty="0" smtClean="0"/>
                        <a:t>international law between States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536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Rules,</a:t>
                      </a:r>
                      <a:r>
                        <a:rPr lang="en-US" sz="2400" baseline="0" dirty="0" smtClean="0"/>
                        <a:t> methods, processes etc. adopted on the i</a:t>
                      </a:r>
                      <a:r>
                        <a:rPr lang="en-US" sz="2400" dirty="0" smtClean="0"/>
                        <a:t>mplementation of</a:t>
                      </a:r>
                      <a:r>
                        <a:rPr lang="en-US" sz="2400" baseline="0" dirty="0" smtClean="0"/>
                        <a:t> the Agreement (COP decisions, “Rulebook”, Outcome work program) 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833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National implementation by parties</a:t>
                      </a:r>
                      <a:r>
                        <a:rPr lang="en-US" sz="2400" baseline="0" dirty="0" smtClean="0"/>
                        <a:t> to the Agreement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833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Policy, laws, decrees, regulations, by-laws, economic</a:t>
                      </a:r>
                      <a:r>
                        <a:rPr lang="en-US" sz="2400" baseline="0" dirty="0" smtClean="0"/>
                        <a:t> instruments, climate empowerment etc.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3647302"/>
              </p:ext>
            </p:extLst>
          </p:nvPr>
        </p:nvGraphicFramePr>
        <p:xfrm>
          <a:off x="3730627" y="5428455"/>
          <a:ext cx="1968500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" name="Clip" r:id="rId3" imgW="4218962" imgH="3951798" progId="MS_ClipArt_Gallery.2">
                  <p:embed/>
                </p:oleObj>
              </mc:Choice>
              <mc:Fallback>
                <p:oleObj name="Clip" r:id="rId3" imgW="4218962" imgH="395179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0627" y="5428455"/>
                        <a:ext cx="1968500" cy="100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773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charset="0"/>
              </a:rPr>
              <a:t>Law &amp; regulations v other means 1</a:t>
            </a:r>
            <a:endParaRPr lang="en-GB" dirty="0"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GB" sz="2800" dirty="0">
                <a:latin typeface="Calibri" charset="0"/>
              </a:rPr>
              <a:t>Paris Agreement does not specify how parties are to implement their NDCs</a:t>
            </a:r>
          </a:p>
          <a:p>
            <a:pPr>
              <a:lnSpc>
                <a:spcPct val="80000"/>
              </a:lnSpc>
            </a:pPr>
            <a:r>
              <a:rPr lang="en-GB" sz="2800" dirty="0">
                <a:latin typeface="Calibri" charset="0"/>
              </a:rPr>
              <a:t>Legislation, regulations, policy, policy instruments, economic tools (taxes), programmes, climate actions etc</a:t>
            </a:r>
            <a:r>
              <a:rPr lang="en-GB" sz="2800" dirty="0" smtClean="0">
                <a:latin typeface="Calibri" charset="0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en-GB" sz="2800" dirty="0" smtClean="0">
                <a:latin typeface="Calibri" charset="0"/>
              </a:rPr>
              <a:t>National </a:t>
            </a:r>
            <a:r>
              <a:rPr lang="en-GB" sz="2800" dirty="0">
                <a:latin typeface="Calibri" charset="0"/>
              </a:rPr>
              <a:t>strategies and policies may address immediate climate concerns and formal legislation (by parliament) could hamper quick </a:t>
            </a:r>
            <a:r>
              <a:rPr lang="en-GB" sz="2800" dirty="0" smtClean="0">
                <a:latin typeface="Calibri" charset="0"/>
              </a:rPr>
              <a:t>progress</a:t>
            </a:r>
            <a:endParaRPr lang="en-GB" sz="28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687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charset="0"/>
              </a:rPr>
              <a:t>Law &amp; regulations v other means 2</a:t>
            </a:r>
            <a:endParaRPr lang="en-GB" dirty="0"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GB" sz="2400" dirty="0" smtClean="0">
                <a:latin typeface="Calibri" charset="0"/>
              </a:rPr>
              <a:t>Legislation </a:t>
            </a:r>
            <a:r>
              <a:rPr lang="en-GB" sz="2400" dirty="0">
                <a:latin typeface="Calibri" charset="0"/>
              </a:rPr>
              <a:t>ensures transparency, predictability and the application of common criteria across the </a:t>
            </a:r>
            <a:r>
              <a:rPr lang="en-GB" sz="2400" dirty="0" smtClean="0">
                <a:latin typeface="Calibri" charset="0"/>
              </a:rPr>
              <a:t>board</a:t>
            </a:r>
            <a:endParaRPr lang="en-GB" sz="2400" dirty="0">
              <a:latin typeface="Calibri" charset="0"/>
            </a:endParaRPr>
          </a:p>
          <a:p>
            <a:pPr>
              <a:lnSpc>
                <a:spcPct val="80000"/>
              </a:lnSpc>
            </a:pPr>
            <a:r>
              <a:rPr lang="en-GB" sz="2400" dirty="0">
                <a:latin typeface="Calibri" charset="0"/>
              </a:rPr>
              <a:t>Legitimacy and authority to regulate citizens’ </a:t>
            </a:r>
            <a:r>
              <a:rPr lang="en-GB" sz="2400" dirty="0" smtClean="0">
                <a:latin typeface="Calibri" charset="0"/>
              </a:rPr>
              <a:t>activities</a:t>
            </a:r>
            <a:endParaRPr lang="en-GB" sz="2400" dirty="0">
              <a:latin typeface="Calibri" charset="0"/>
            </a:endParaRPr>
          </a:p>
          <a:p>
            <a:pPr>
              <a:lnSpc>
                <a:spcPct val="80000"/>
              </a:lnSpc>
            </a:pPr>
            <a:r>
              <a:rPr lang="en-GB" sz="2400" dirty="0">
                <a:latin typeface="Calibri" charset="0"/>
              </a:rPr>
              <a:t>Locks countries in a policy direction that cannot be easily </a:t>
            </a:r>
            <a:r>
              <a:rPr lang="en-GB" sz="2400" dirty="0" smtClean="0">
                <a:latin typeface="Calibri" charset="0"/>
              </a:rPr>
              <a:t>reversed</a:t>
            </a:r>
            <a:endParaRPr lang="en-GB" sz="2400" dirty="0">
              <a:latin typeface="Calibri" charset="0"/>
            </a:endParaRPr>
          </a:p>
          <a:p>
            <a:pPr>
              <a:lnSpc>
                <a:spcPct val="80000"/>
              </a:lnSpc>
            </a:pPr>
            <a:r>
              <a:rPr lang="en-GB" sz="2400" dirty="0">
                <a:latin typeface="Calibri" charset="0"/>
              </a:rPr>
              <a:t>Encourages coordination of different policy spheres across government </a:t>
            </a:r>
            <a:r>
              <a:rPr lang="en-GB" sz="2400" dirty="0" smtClean="0">
                <a:latin typeface="Calibri" charset="0"/>
              </a:rPr>
              <a:t>agencies</a:t>
            </a:r>
            <a:endParaRPr lang="en-GB" sz="2400" dirty="0">
              <a:latin typeface="Calibri" charset="0"/>
            </a:endParaRPr>
          </a:p>
          <a:p>
            <a:pPr>
              <a:lnSpc>
                <a:spcPct val="80000"/>
              </a:lnSpc>
            </a:pPr>
            <a:r>
              <a:rPr lang="en-GB" sz="2400" dirty="0">
                <a:latin typeface="Calibri" charset="0"/>
              </a:rPr>
              <a:t>Allows the use of national accountability and enforcement </a:t>
            </a:r>
            <a:r>
              <a:rPr lang="en-GB" sz="2400" dirty="0" smtClean="0">
                <a:latin typeface="Calibri" charset="0"/>
              </a:rPr>
              <a:t>mechanisms</a:t>
            </a:r>
            <a:endParaRPr lang="en-GB" sz="2400" dirty="0">
              <a:latin typeface="Calibri" charset="0"/>
            </a:endParaRPr>
          </a:p>
          <a:p>
            <a:pPr>
              <a:lnSpc>
                <a:spcPct val="80000"/>
              </a:lnSpc>
            </a:pPr>
            <a:r>
              <a:rPr lang="en-GB" sz="2400" dirty="0">
                <a:latin typeface="Calibri" charset="0"/>
              </a:rPr>
              <a:t>Legal certainty and a robust legal framework are components of economic stability, working markets and attracting investment</a:t>
            </a:r>
          </a:p>
          <a:p>
            <a:pPr>
              <a:lnSpc>
                <a:spcPct val="80000"/>
              </a:lnSpc>
            </a:pPr>
            <a:endParaRPr lang="en-GB" sz="15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037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charset="0"/>
              </a:rPr>
              <a:t>Big issues</a:t>
            </a:r>
            <a:endParaRPr lang="en-GB" dirty="0"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GB" sz="2800" dirty="0">
                <a:latin typeface="Calibri" charset="0"/>
              </a:rPr>
              <a:t>Adoption of a bespoke climate framework </a:t>
            </a:r>
            <a:r>
              <a:rPr lang="en-GB" sz="2800" dirty="0" smtClean="0">
                <a:latin typeface="Calibri" charset="0"/>
              </a:rPr>
              <a:t>law or review of existing legislation?</a:t>
            </a:r>
            <a:endParaRPr lang="en-GB" sz="2800" dirty="0">
              <a:latin typeface="Calibri" charset="0"/>
            </a:endParaRPr>
          </a:p>
          <a:p>
            <a:pPr>
              <a:lnSpc>
                <a:spcPct val="80000"/>
              </a:lnSpc>
            </a:pPr>
            <a:r>
              <a:rPr lang="en-GB" sz="2800" dirty="0" smtClean="0">
                <a:latin typeface="Calibri" charset="0"/>
              </a:rPr>
              <a:t>Priority </a:t>
            </a:r>
            <a:r>
              <a:rPr lang="en-GB" sz="2800" dirty="0">
                <a:latin typeface="Calibri" charset="0"/>
              </a:rPr>
              <a:t>areas for legislative review and reform</a:t>
            </a:r>
            <a:r>
              <a:rPr lang="en-GB" sz="2800" dirty="0" smtClean="0">
                <a:latin typeface="Calibri" charset="0"/>
              </a:rPr>
              <a:t>? E.g</a:t>
            </a:r>
            <a:r>
              <a:rPr lang="en-GB" sz="2800" dirty="0">
                <a:latin typeface="Calibri" charset="0"/>
              </a:rPr>
              <a:t>. review and </a:t>
            </a:r>
            <a:r>
              <a:rPr lang="en-GB" sz="2800" dirty="0" smtClean="0">
                <a:latin typeface="Calibri" charset="0"/>
              </a:rPr>
              <a:t>amendments </a:t>
            </a:r>
            <a:r>
              <a:rPr lang="en-GB" sz="2800" dirty="0">
                <a:latin typeface="Calibri" charset="0"/>
              </a:rPr>
              <a:t>to the </a:t>
            </a:r>
            <a:r>
              <a:rPr lang="en-GB" sz="2800" dirty="0" smtClean="0">
                <a:latin typeface="Calibri" charset="0"/>
              </a:rPr>
              <a:t>coastal </a:t>
            </a:r>
            <a:r>
              <a:rPr lang="en-GB" sz="2800" dirty="0">
                <a:latin typeface="Calibri" charset="0"/>
              </a:rPr>
              <a:t>protection, land </a:t>
            </a:r>
            <a:r>
              <a:rPr lang="en-GB" sz="2800" dirty="0" smtClean="0">
                <a:latin typeface="Calibri" charset="0"/>
              </a:rPr>
              <a:t>management or building </a:t>
            </a:r>
            <a:r>
              <a:rPr lang="en-GB" sz="2800" dirty="0">
                <a:latin typeface="Calibri" charset="0"/>
              </a:rPr>
              <a:t>regulations in the light of expected climate change impacts; </a:t>
            </a:r>
            <a:r>
              <a:rPr lang="en-GB" sz="2800" dirty="0" smtClean="0">
                <a:latin typeface="Calibri" charset="0"/>
              </a:rPr>
              <a:t>emergency response, risk assessment, insurance, finance, agriculture, health, traffic, </a:t>
            </a:r>
            <a:r>
              <a:rPr lang="en-GB" sz="2800" dirty="0" smtClean="0">
                <a:latin typeface="Calibri" charset="0"/>
              </a:rPr>
              <a:t>pollution…</a:t>
            </a:r>
            <a:endParaRPr lang="en-GB" sz="2800" dirty="0" smtClean="0">
              <a:latin typeface="Calibri" charset="0"/>
            </a:endParaRPr>
          </a:p>
          <a:p>
            <a:pPr>
              <a:lnSpc>
                <a:spcPct val="80000"/>
              </a:lnSpc>
            </a:pPr>
            <a:r>
              <a:rPr lang="en-GB" sz="2800" dirty="0" smtClean="0">
                <a:latin typeface="Calibri" charset="0"/>
              </a:rPr>
              <a:t>Establishing independent bodies </a:t>
            </a:r>
            <a:r>
              <a:rPr lang="en-GB" sz="2800" dirty="0">
                <a:latin typeface="Calibri" charset="0"/>
              </a:rPr>
              <a:t>to coordinate the national response to climate change, its possible mandate and composition?</a:t>
            </a:r>
          </a:p>
          <a:p>
            <a:pPr>
              <a:lnSpc>
                <a:spcPct val="80000"/>
              </a:lnSpc>
            </a:pPr>
            <a:endParaRPr lang="en-GB" sz="2800" dirty="0" smtClean="0">
              <a:latin typeface="Calibri" charset="0"/>
            </a:endParaRPr>
          </a:p>
          <a:p>
            <a:pPr>
              <a:lnSpc>
                <a:spcPct val="80000"/>
              </a:lnSpc>
            </a:pPr>
            <a:endParaRPr lang="en-GB" sz="2800" dirty="0">
              <a:latin typeface="Calibri" charset="0"/>
            </a:endParaRPr>
          </a:p>
          <a:p>
            <a:pPr>
              <a:lnSpc>
                <a:spcPct val="80000"/>
              </a:lnSpc>
            </a:pPr>
            <a:endParaRPr lang="en-GB" sz="22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5129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Custom 3">
      <a:dk1>
        <a:srgbClr val="1E2860"/>
      </a:dk1>
      <a:lt1>
        <a:srgbClr val="00AED8"/>
      </a:lt1>
      <a:dk2>
        <a:srgbClr val="007BA2"/>
      </a:dk2>
      <a:lt2>
        <a:srgbClr val="E7E6E6"/>
      </a:lt2>
      <a:accent1>
        <a:srgbClr val="00AED8"/>
      </a:accent1>
      <a:accent2>
        <a:srgbClr val="007BA2"/>
      </a:accent2>
      <a:accent3>
        <a:srgbClr val="1E2860"/>
      </a:accent3>
      <a:accent4>
        <a:srgbClr val="E8D300"/>
      </a:accent4>
      <a:accent5>
        <a:srgbClr val="38963C"/>
      </a:accent5>
      <a:accent6>
        <a:srgbClr val="00591E"/>
      </a:accent6>
      <a:hlink>
        <a:srgbClr val="5B453F"/>
      </a:hlink>
      <a:folHlink>
        <a:srgbClr val="878787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</TotalTime>
  <Words>671</Words>
  <Application>Microsoft Macintosh PowerPoint</Application>
  <PresentationFormat>On-screen Show (4:3)</PresentationFormat>
  <Paragraphs>87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Office Theme</vt:lpstr>
      <vt:lpstr>1_Office Theme</vt:lpstr>
      <vt:lpstr>Clip</vt:lpstr>
      <vt:lpstr>PowerPoint Presentation</vt:lpstr>
      <vt:lpstr>Climate legislation</vt:lpstr>
      <vt:lpstr>PowerPoint Presentation</vt:lpstr>
      <vt:lpstr>Paris Agreement 1</vt:lpstr>
      <vt:lpstr>Paris Agreement 2</vt:lpstr>
      <vt:lpstr>Paris Agreement implementation</vt:lpstr>
      <vt:lpstr>Law &amp; regulations v other means 1</vt:lpstr>
      <vt:lpstr>Law &amp; regulations v other means 2</vt:lpstr>
      <vt:lpstr>Big issues</vt:lpstr>
      <vt:lpstr>Governance</vt:lpstr>
      <vt:lpstr>PowerPoint Presentation</vt:lpstr>
      <vt:lpstr>PowerPoint Presentation</vt:lpstr>
      <vt:lpstr>PowerPoint Presentation</vt:lpstr>
      <vt:lpstr>Design questions 1</vt:lpstr>
      <vt:lpstr>Design questions 2</vt:lpstr>
      <vt:lpstr>Law development process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 implementation</dc:title>
  <dc:creator>ellena</dc:creator>
  <cp:lastModifiedBy>Pascale</cp:lastModifiedBy>
  <cp:revision>43</cp:revision>
  <dcterms:created xsi:type="dcterms:W3CDTF">2019-09-25T13:34:38Z</dcterms:created>
  <dcterms:modified xsi:type="dcterms:W3CDTF">2019-10-21T15:51:25Z</dcterms:modified>
</cp:coreProperties>
</file>