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9" r:id="rId2"/>
    <p:sldMasterId id="2147483702" r:id="rId3"/>
  </p:sldMasterIdLst>
  <p:notesMasterIdLst>
    <p:notesMasterId r:id="rId77"/>
  </p:notesMasterIdLst>
  <p:sldIdLst>
    <p:sldId id="420" r:id="rId4"/>
    <p:sldId id="419" r:id="rId5"/>
    <p:sldId id="300" r:id="rId6"/>
    <p:sldId id="322" r:id="rId7"/>
    <p:sldId id="263" r:id="rId8"/>
    <p:sldId id="356" r:id="rId9"/>
    <p:sldId id="345" r:id="rId10"/>
    <p:sldId id="267" r:id="rId11"/>
    <p:sldId id="269" r:id="rId12"/>
    <p:sldId id="302" r:id="rId13"/>
    <p:sldId id="409" r:id="rId14"/>
    <p:sldId id="410" r:id="rId15"/>
    <p:sldId id="411" r:id="rId16"/>
    <p:sldId id="412" r:id="rId17"/>
    <p:sldId id="364" r:id="rId18"/>
    <p:sldId id="413" r:id="rId19"/>
    <p:sldId id="270" r:id="rId20"/>
    <p:sldId id="271" r:id="rId21"/>
    <p:sldId id="414" r:id="rId22"/>
    <p:sldId id="377" r:id="rId23"/>
    <p:sldId id="272" r:id="rId24"/>
    <p:sldId id="273" r:id="rId25"/>
    <p:sldId id="298" r:id="rId26"/>
    <p:sldId id="416" r:id="rId27"/>
    <p:sldId id="348" r:id="rId28"/>
    <p:sldId id="351" r:id="rId29"/>
    <p:sldId id="417" r:id="rId30"/>
    <p:sldId id="357" r:id="rId31"/>
    <p:sldId id="349" r:id="rId32"/>
    <p:sldId id="358" r:id="rId33"/>
    <p:sldId id="359" r:id="rId34"/>
    <p:sldId id="365" r:id="rId35"/>
    <p:sldId id="352" r:id="rId36"/>
    <p:sldId id="353" r:id="rId37"/>
    <p:sldId id="275" r:id="rId38"/>
    <p:sldId id="361" r:id="rId39"/>
    <p:sldId id="354" r:id="rId40"/>
    <p:sldId id="383" r:id="rId41"/>
    <p:sldId id="276" r:id="rId42"/>
    <p:sldId id="277" r:id="rId43"/>
    <p:sldId id="350" r:id="rId44"/>
    <p:sldId id="363" r:id="rId45"/>
    <p:sldId id="384" r:id="rId46"/>
    <p:sldId id="371" r:id="rId47"/>
    <p:sldId id="386" r:id="rId48"/>
    <p:sldId id="368" r:id="rId49"/>
    <p:sldId id="387" r:id="rId50"/>
    <p:sldId id="388" r:id="rId51"/>
    <p:sldId id="390" r:id="rId52"/>
    <p:sldId id="389" r:id="rId53"/>
    <p:sldId id="279" r:id="rId54"/>
    <p:sldId id="391" r:id="rId55"/>
    <p:sldId id="394" r:id="rId56"/>
    <p:sldId id="392" r:id="rId57"/>
    <p:sldId id="395" r:id="rId58"/>
    <p:sldId id="369" r:id="rId59"/>
    <p:sldId id="396" r:id="rId60"/>
    <p:sldId id="397" r:id="rId61"/>
    <p:sldId id="373" r:id="rId62"/>
    <p:sldId id="398" r:id="rId63"/>
    <p:sldId id="374" r:id="rId64"/>
    <p:sldId id="399" r:id="rId65"/>
    <p:sldId id="400" r:id="rId66"/>
    <p:sldId id="401" r:id="rId67"/>
    <p:sldId id="402" r:id="rId68"/>
    <p:sldId id="403" r:id="rId69"/>
    <p:sldId id="404" r:id="rId70"/>
    <p:sldId id="406" r:id="rId71"/>
    <p:sldId id="405" r:id="rId72"/>
    <p:sldId id="407" r:id="rId73"/>
    <p:sldId id="408" r:id="rId74"/>
    <p:sldId id="336" r:id="rId75"/>
    <p:sldId id="318"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1864" y="-5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notesMaster" Target="notesMasters/notesMaster1.xml"/><Relationship Id="rId78" Type="http://schemas.openxmlformats.org/officeDocument/2006/relationships/printerSettings" Target="printerSettings/printerSettings1.bin"/><Relationship Id="rId79" Type="http://schemas.openxmlformats.org/officeDocument/2006/relationships/presProps" Target="presProps.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DF0915-28CD-8D45-B564-BA13008C6411}"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065378C5-7981-BF4E-9EBF-D70F18C215CF}">
      <dgm:prSet/>
      <dgm:spPr/>
      <dgm:t>
        <a:bodyPr/>
        <a:lstStyle/>
        <a:p>
          <a:r>
            <a:rPr lang="en-US" dirty="0"/>
            <a:t>Transparency (Art.13)</a:t>
          </a:r>
        </a:p>
      </dgm:t>
    </dgm:pt>
    <dgm:pt modelId="{A0295CFC-3785-9744-A800-084E8D790B39}" type="parTrans" cxnId="{4FFC7E67-CF8D-C14F-B3B2-2B2734289612}">
      <dgm:prSet/>
      <dgm:spPr/>
      <dgm:t>
        <a:bodyPr/>
        <a:lstStyle/>
        <a:p>
          <a:endParaRPr lang="en-US"/>
        </a:p>
      </dgm:t>
    </dgm:pt>
    <dgm:pt modelId="{D58BC7D7-E7E8-6648-B8CC-6AB5E104339B}" type="sibTrans" cxnId="{4FFC7E67-CF8D-C14F-B3B2-2B2734289612}">
      <dgm:prSet/>
      <dgm:spPr/>
      <dgm:t>
        <a:bodyPr/>
        <a:lstStyle/>
        <a:p>
          <a:endParaRPr lang="en-US"/>
        </a:p>
      </dgm:t>
    </dgm:pt>
    <dgm:pt modelId="{40BE3AFE-764D-E54C-8AA3-E35712F51937}">
      <dgm:prSet/>
      <dgm:spPr/>
      <dgm:t>
        <a:bodyPr/>
        <a:lstStyle/>
        <a:p>
          <a:r>
            <a:rPr lang="en-US" dirty="0"/>
            <a:t>Facilitating compliance (Art.15)</a:t>
          </a:r>
        </a:p>
      </dgm:t>
    </dgm:pt>
    <dgm:pt modelId="{03DC23E2-B965-5146-825E-A3CE44CB7132}" type="parTrans" cxnId="{0A95D2A8-FD97-BC42-9237-DB979051EEA1}">
      <dgm:prSet/>
      <dgm:spPr/>
      <dgm:t>
        <a:bodyPr/>
        <a:lstStyle/>
        <a:p>
          <a:endParaRPr lang="en-US"/>
        </a:p>
      </dgm:t>
    </dgm:pt>
    <dgm:pt modelId="{EE8B8121-DC38-704D-B7AF-00159ED7AEC4}" type="sibTrans" cxnId="{0A95D2A8-FD97-BC42-9237-DB979051EEA1}">
      <dgm:prSet/>
      <dgm:spPr/>
      <dgm:t>
        <a:bodyPr/>
        <a:lstStyle/>
        <a:p>
          <a:endParaRPr lang="en-US"/>
        </a:p>
      </dgm:t>
    </dgm:pt>
    <dgm:pt modelId="{A2A95EDB-2F10-4940-8979-088EA70921DE}">
      <dgm:prSet/>
      <dgm:spPr/>
      <dgm:t>
        <a:bodyPr/>
        <a:lstStyle/>
        <a:p>
          <a:r>
            <a:rPr lang="en-US" dirty="0"/>
            <a:t>Global stocktake (Art.14)</a:t>
          </a:r>
        </a:p>
      </dgm:t>
    </dgm:pt>
    <dgm:pt modelId="{397D094A-3303-0E48-A0F4-61194F235413}" type="parTrans" cxnId="{A5044636-12FD-7449-AEC2-C64B05FD107B}">
      <dgm:prSet>
        <dgm:style>
          <a:lnRef idx="3">
            <a:schemeClr val="dk1"/>
          </a:lnRef>
          <a:fillRef idx="0">
            <a:schemeClr val="dk1"/>
          </a:fillRef>
          <a:effectRef idx="2">
            <a:schemeClr val="dk1"/>
          </a:effectRef>
          <a:fontRef idx="minor">
            <a:schemeClr val="tx1"/>
          </a:fontRef>
        </dgm:style>
      </dgm:prSet>
      <dgm:spPr/>
      <dgm:t>
        <a:bodyPr/>
        <a:lstStyle/>
        <a:p>
          <a:endParaRPr lang="en-US" sz="2800" b="1" u="sng">
            <a:latin typeface="Abadi MT Condensed Extra Bold"/>
            <a:cs typeface="Abadi MT Condensed Extra Bold"/>
          </a:endParaRPr>
        </a:p>
      </dgm:t>
    </dgm:pt>
    <dgm:pt modelId="{3EC463C0-587A-4C46-B477-2AA3B683A8A3}" type="sibTrans" cxnId="{A5044636-12FD-7449-AEC2-C64B05FD107B}">
      <dgm:prSet/>
      <dgm:spPr/>
      <dgm:t>
        <a:bodyPr/>
        <a:lstStyle/>
        <a:p>
          <a:endParaRPr lang="en-US"/>
        </a:p>
      </dgm:t>
    </dgm:pt>
    <dgm:pt modelId="{F2E9C278-5749-F249-A1DC-44827ACA5E41}">
      <dgm:prSet/>
      <dgm:spPr/>
      <dgm:t>
        <a:bodyPr/>
        <a:lstStyle/>
        <a:p>
          <a:r>
            <a:rPr lang="en-US" dirty="0"/>
            <a:t>Improving  implementation and ambition</a:t>
          </a:r>
        </a:p>
      </dgm:t>
    </dgm:pt>
    <dgm:pt modelId="{1235D57C-9004-EF48-9BD5-2257A7B0584C}" type="sibTrans" cxnId="{1650C2A2-7606-454F-A793-2CD6CCECC6DA}">
      <dgm:prSet/>
      <dgm:spPr/>
      <dgm:t>
        <a:bodyPr/>
        <a:lstStyle/>
        <a:p>
          <a:endParaRPr lang="en-US"/>
        </a:p>
      </dgm:t>
    </dgm:pt>
    <dgm:pt modelId="{13A1FE8B-03DA-3F4E-B1AE-64B530E64B50}" type="parTrans" cxnId="{1650C2A2-7606-454F-A793-2CD6CCECC6DA}">
      <dgm:prSet/>
      <dgm:spPr/>
      <dgm:t>
        <a:bodyPr/>
        <a:lstStyle/>
        <a:p>
          <a:endParaRPr lang="en-US"/>
        </a:p>
      </dgm:t>
    </dgm:pt>
    <dgm:pt modelId="{CDB61391-B454-3746-B5D3-C061C5B6566F}" type="pres">
      <dgm:prSet presAssocID="{1CDF0915-28CD-8D45-B564-BA13008C6411}" presName="Name0" presStyleCnt="0">
        <dgm:presLayoutVars>
          <dgm:chMax val="1"/>
          <dgm:chPref val="1"/>
          <dgm:dir/>
          <dgm:animOne val="branch"/>
          <dgm:animLvl val="lvl"/>
        </dgm:presLayoutVars>
      </dgm:prSet>
      <dgm:spPr/>
      <dgm:t>
        <a:bodyPr/>
        <a:lstStyle/>
        <a:p>
          <a:endParaRPr lang="en-US"/>
        </a:p>
      </dgm:t>
    </dgm:pt>
    <dgm:pt modelId="{477E0D26-7C4C-BB41-9DF7-A4F58440D279}" type="pres">
      <dgm:prSet presAssocID="{065378C5-7981-BF4E-9EBF-D70F18C215CF}" presName="singleCycle" presStyleCnt="0"/>
      <dgm:spPr/>
    </dgm:pt>
    <dgm:pt modelId="{64A73AE5-EF45-9B49-9E4F-77E0880670C7}" type="pres">
      <dgm:prSet presAssocID="{065378C5-7981-BF4E-9EBF-D70F18C215CF}" presName="singleCenter" presStyleLbl="node1" presStyleIdx="0" presStyleCnt="4" custLinFactNeighborX="813" custLinFactNeighborY="-8125">
        <dgm:presLayoutVars>
          <dgm:chMax val="7"/>
          <dgm:chPref val="7"/>
        </dgm:presLayoutVars>
      </dgm:prSet>
      <dgm:spPr/>
      <dgm:t>
        <a:bodyPr/>
        <a:lstStyle/>
        <a:p>
          <a:endParaRPr lang="en-US"/>
        </a:p>
      </dgm:t>
    </dgm:pt>
    <dgm:pt modelId="{9DA44FE1-94AB-244A-919B-B12DC0F8653B}" type="pres">
      <dgm:prSet presAssocID="{13A1FE8B-03DA-3F4E-B1AE-64B530E64B50}" presName="Name56" presStyleLbl="parChTrans1D2" presStyleIdx="0" presStyleCnt="3"/>
      <dgm:spPr/>
      <dgm:t>
        <a:bodyPr/>
        <a:lstStyle/>
        <a:p>
          <a:endParaRPr lang="en-US"/>
        </a:p>
      </dgm:t>
    </dgm:pt>
    <dgm:pt modelId="{EA278785-B146-2540-A671-CD40E14BA449}" type="pres">
      <dgm:prSet presAssocID="{F2E9C278-5749-F249-A1DC-44827ACA5E41}" presName="text0" presStyleLbl="node1" presStyleIdx="1" presStyleCnt="4" custScaleX="140258" custScaleY="154135">
        <dgm:presLayoutVars>
          <dgm:bulletEnabled val="1"/>
        </dgm:presLayoutVars>
      </dgm:prSet>
      <dgm:spPr/>
      <dgm:t>
        <a:bodyPr/>
        <a:lstStyle/>
        <a:p>
          <a:endParaRPr lang="en-US"/>
        </a:p>
      </dgm:t>
    </dgm:pt>
    <dgm:pt modelId="{F80B407F-2D73-E144-B43E-6629BC2FA34D}" type="pres">
      <dgm:prSet presAssocID="{03DC23E2-B965-5146-825E-A3CE44CB7132}" presName="Name56" presStyleLbl="parChTrans1D2" presStyleIdx="1" presStyleCnt="3"/>
      <dgm:spPr/>
      <dgm:t>
        <a:bodyPr/>
        <a:lstStyle/>
        <a:p>
          <a:endParaRPr lang="en-US"/>
        </a:p>
      </dgm:t>
    </dgm:pt>
    <dgm:pt modelId="{8AC05DC6-7AC4-F843-B570-2321ED3DBFC8}" type="pres">
      <dgm:prSet presAssocID="{40BE3AFE-764D-E54C-8AA3-E35712F51937}" presName="text0" presStyleLbl="node1" presStyleIdx="2" presStyleCnt="4" custScaleX="149682" custScaleY="128740">
        <dgm:presLayoutVars>
          <dgm:bulletEnabled val="1"/>
        </dgm:presLayoutVars>
      </dgm:prSet>
      <dgm:spPr/>
      <dgm:t>
        <a:bodyPr/>
        <a:lstStyle/>
        <a:p>
          <a:endParaRPr lang="en-US"/>
        </a:p>
      </dgm:t>
    </dgm:pt>
    <dgm:pt modelId="{C89B8471-61EA-244F-B4E1-57DEE8268D15}" type="pres">
      <dgm:prSet presAssocID="{397D094A-3303-0E48-A0F4-61194F235413}" presName="Name56" presStyleLbl="parChTrans1D2" presStyleIdx="2" presStyleCnt="3"/>
      <dgm:spPr/>
      <dgm:t>
        <a:bodyPr/>
        <a:lstStyle/>
        <a:p>
          <a:endParaRPr lang="en-US"/>
        </a:p>
      </dgm:t>
    </dgm:pt>
    <dgm:pt modelId="{B23BA702-01BA-DC44-A4C5-6200CBC934B6}" type="pres">
      <dgm:prSet presAssocID="{A2A95EDB-2F10-4940-8979-088EA70921DE}" presName="text0" presStyleLbl="node1" presStyleIdx="3" presStyleCnt="4" custScaleX="141522" custScaleY="126075">
        <dgm:presLayoutVars>
          <dgm:bulletEnabled val="1"/>
        </dgm:presLayoutVars>
      </dgm:prSet>
      <dgm:spPr/>
      <dgm:t>
        <a:bodyPr/>
        <a:lstStyle/>
        <a:p>
          <a:endParaRPr lang="en-US"/>
        </a:p>
      </dgm:t>
    </dgm:pt>
  </dgm:ptLst>
  <dgm:cxnLst>
    <dgm:cxn modelId="{8318A6F9-1682-3D4A-94CB-B7D0BC66F4EE}" type="presOf" srcId="{F2E9C278-5749-F249-A1DC-44827ACA5E41}" destId="{EA278785-B146-2540-A671-CD40E14BA449}" srcOrd="0" destOrd="0" presId="urn:microsoft.com/office/officeart/2008/layout/RadialCluster"/>
    <dgm:cxn modelId="{A5044636-12FD-7449-AEC2-C64B05FD107B}" srcId="{065378C5-7981-BF4E-9EBF-D70F18C215CF}" destId="{A2A95EDB-2F10-4940-8979-088EA70921DE}" srcOrd="2" destOrd="0" parTransId="{397D094A-3303-0E48-A0F4-61194F235413}" sibTransId="{3EC463C0-587A-4C46-B477-2AA3B683A8A3}"/>
    <dgm:cxn modelId="{E90B844E-F067-9644-A1B5-ADDA88065EE2}" type="presOf" srcId="{065378C5-7981-BF4E-9EBF-D70F18C215CF}" destId="{64A73AE5-EF45-9B49-9E4F-77E0880670C7}" srcOrd="0" destOrd="0" presId="urn:microsoft.com/office/officeart/2008/layout/RadialCluster"/>
    <dgm:cxn modelId="{21F0229E-C012-1343-AE21-F9A179E11C33}" type="presOf" srcId="{397D094A-3303-0E48-A0F4-61194F235413}" destId="{C89B8471-61EA-244F-B4E1-57DEE8268D15}" srcOrd="0" destOrd="0" presId="urn:microsoft.com/office/officeart/2008/layout/RadialCluster"/>
    <dgm:cxn modelId="{1650C2A2-7606-454F-A793-2CD6CCECC6DA}" srcId="{065378C5-7981-BF4E-9EBF-D70F18C215CF}" destId="{F2E9C278-5749-F249-A1DC-44827ACA5E41}" srcOrd="0" destOrd="0" parTransId="{13A1FE8B-03DA-3F4E-B1AE-64B530E64B50}" sibTransId="{1235D57C-9004-EF48-9BD5-2257A7B0584C}"/>
    <dgm:cxn modelId="{DC9A9151-C72C-AB48-847B-00513DF77DA3}" type="presOf" srcId="{03DC23E2-B965-5146-825E-A3CE44CB7132}" destId="{F80B407F-2D73-E144-B43E-6629BC2FA34D}" srcOrd="0" destOrd="0" presId="urn:microsoft.com/office/officeart/2008/layout/RadialCluster"/>
    <dgm:cxn modelId="{FCF8BDD4-3E27-DA49-909D-5E3EC0B0C681}" type="presOf" srcId="{A2A95EDB-2F10-4940-8979-088EA70921DE}" destId="{B23BA702-01BA-DC44-A4C5-6200CBC934B6}" srcOrd="0" destOrd="0" presId="urn:microsoft.com/office/officeart/2008/layout/RadialCluster"/>
    <dgm:cxn modelId="{2495C6EE-B37F-0F4B-BB37-D960A0330370}" type="presOf" srcId="{13A1FE8B-03DA-3F4E-B1AE-64B530E64B50}" destId="{9DA44FE1-94AB-244A-919B-B12DC0F8653B}" srcOrd="0" destOrd="0" presId="urn:microsoft.com/office/officeart/2008/layout/RadialCluster"/>
    <dgm:cxn modelId="{1D01CDE6-3614-A74F-914C-45F48DE7E057}" type="presOf" srcId="{1CDF0915-28CD-8D45-B564-BA13008C6411}" destId="{CDB61391-B454-3746-B5D3-C061C5B6566F}" srcOrd="0" destOrd="0" presId="urn:microsoft.com/office/officeart/2008/layout/RadialCluster"/>
    <dgm:cxn modelId="{4FFC7E67-CF8D-C14F-B3B2-2B2734289612}" srcId="{1CDF0915-28CD-8D45-B564-BA13008C6411}" destId="{065378C5-7981-BF4E-9EBF-D70F18C215CF}" srcOrd="0" destOrd="0" parTransId="{A0295CFC-3785-9744-A800-084E8D790B39}" sibTransId="{D58BC7D7-E7E8-6648-B8CC-6AB5E104339B}"/>
    <dgm:cxn modelId="{D99A888F-81BF-4A47-A2B3-A017A1EA7746}" type="presOf" srcId="{40BE3AFE-764D-E54C-8AA3-E35712F51937}" destId="{8AC05DC6-7AC4-F843-B570-2321ED3DBFC8}" srcOrd="0" destOrd="0" presId="urn:microsoft.com/office/officeart/2008/layout/RadialCluster"/>
    <dgm:cxn modelId="{0A95D2A8-FD97-BC42-9237-DB979051EEA1}" srcId="{065378C5-7981-BF4E-9EBF-D70F18C215CF}" destId="{40BE3AFE-764D-E54C-8AA3-E35712F51937}" srcOrd="1" destOrd="0" parTransId="{03DC23E2-B965-5146-825E-A3CE44CB7132}" sibTransId="{EE8B8121-DC38-704D-B7AF-00159ED7AEC4}"/>
    <dgm:cxn modelId="{43B32E2E-6979-BD48-ABEE-88A56BD524B8}" type="presParOf" srcId="{CDB61391-B454-3746-B5D3-C061C5B6566F}" destId="{477E0D26-7C4C-BB41-9DF7-A4F58440D279}" srcOrd="0" destOrd="0" presId="urn:microsoft.com/office/officeart/2008/layout/RadialCluster"/>
    <dgm:cxn modelId="{9A601976-29F4-6F4E-BC3B-D08A919912E2}" type="presParOf" srcId="{477E0D26-7C4C-BB41-9DF7-A4F58440D279}" destId="{64A73AE5-EF45-9B49-9E4F-77E0880670C7}" srcOrd="0" destOrd="0" presId="urn:microsoft.com/office/officeart/2008/layout/RadialCluster"/>
    <dgm:cxn modelId="{57F30DCF-4107-514D-B94A-C1978E463A64}" type="presParOf" srcId="{477E0D26-7C4C-BB41-9DF7-A4F58440D279}" destId="{9DA44FE1-94AB-244A-919B-B12DC0F8653B}" srcOrd="1" destOrd="0" presId="urn:microsoft.com/office/officeart/2008/layout/RadialCluster"/>
    <dgm:cxn modelId="{76309027-C515-D843-B82C-4AD06893714F}" type="presParOf" srcId="{477E0D26-7C4C-BB41-9DF7-A4F58440D279}" destId="{EA278785-B146-2540-A671-CD40E14BA449}" srcOrd="2" destOrd="0" presId="urn:microsoft.com/office/officeart/2008/layout/RadialCluster"/>
    <dgm:cxn modelId="{F65EDB5A-65F5-D440-BDA4-7C2028464CBC}" type="presParOf" srcId="{477E0D26-7C4C-BB41-9DF7-A4F58440D279}" destId="{F80B407F-2D73-E144-B43E-6629BC2FA34D}" srcOrd="3" destOrd="0" presId="urn:microsoft.com/office/officeart/2008/layout/RadialCluster"/>
    <dgm:cxn modelId="{2ADBCD0B-D71B-3942-9462-6F5A3CCF32F8}" type="presParOf" srcId="{477E0D26-7C4C-BB41-9DF7-A4F58440D279}" destId="{8AC05DC6-7AC4-F843-B570-2321ED3DBFC8}" srcOrd="4" destOrd="0" presId="urn:microsoft.com/office/officeart/2008/layout/RadialCluster"/>
    <dgm:cxn modelId="{EB8CE0BD-87E9-B049-8258-B3AD25F47823}" type="presParOf" srcId="{477E0D26-7C4C-BB41-9DF7-A4F58440D279}" destId="{C89B8471-61EA-244F-B4E1-57DEE8268D15}" srcOrd="5" destOrd="0" presId="urn:microsoft.com/office/officeart/2008/layout/RadialCluster"/>
    <dgm:cxn modelId="{D2DEFBDC-1FF2-8A4F-9BE2-A3C9A75E3EB6}" type="presParOf" srcId="{477E0D26-7C4C-BB41-9DF7-A4F58440D279}" destId="{B23BA702-01BA-DC44-A4C5-6200CBC934B6}"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73AE5-EF45-9B49-9E4F-77E0880670C7}">
      <dsp:nvSpPr>
        <dsp:cNvPr id="0" name=""/>
        <dsp:cNvSpPr/>
      </dsp:nvSpPr>
      <dsp:spPr>
        <a:xfrm>
          <a:off x="3451268" y="1824384"/>
          <a:ext cx="1357788" cy="135778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a:t>Transparency (Art.13)</a:t>
          </a:r>
        </a:p>
      </dsp:txBody>
      <dsp:txXfrm>
        <a:off x="3517550" y="1890666"/>
        <a:ext cx="1225224" cy="1225224"/>
      </dsp:txXfrm>
    </dsp:sp>
    <dsp:sp modelId="{9DA44FE1-94AB-244A-919B-B12DC0F8653B}">
      <dsp:nvSpPr>
        <dsp:cNvPr id="0" name=""/>
        <dsp:cNvSpPr/>
      </dsp:nvSpPr>
      <dsp:spPr>
        <a:xfrm rot="16133265">
          <a:off x="3929788" y="1640789"/>
          <a:ext cx="367258" cy="0"/>
        </a:xfrm>
        <a:custGeom>
          <a:avLst/>
          <a:gdLst/>
          <a:ahLst/>
          <a:cxnLst/>
          <a:rect l="0" t="0" r="0" b="0"/>
          <a:pathLst>
            <a:path>
              <a:moveTo>
                <a:pt x="0" y="0"/>
              </a:moveTo>
              <a:lnTo>
                <a:pt x="367258"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A278785-B146-2540-A671-CD40E14BA449}">
      <dsp:nvSpPr>
        <dsp:cNvPr id="0" name=""/>
        <dsp:cNvSpPr/>
      </dsp:nvSpPr>
      <dsp:spPr>
        <a:xfrm>
          <a:off x="3458265" y="55000"/>
          <a:ext cx="1275953" cy="140219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n-US" sz="1300" kern="1200" dirty="0"/>
            <a:t>Improving  implementation and ambition</a:t>
          </a:r>
        </a:p>
      </dsp:txBody>
      <dsp:txXfrm>
        <a:off x="3520552" y="117287"/>
        <a:ext cx="1151379" cy="1277620"/>
      </dsp:txXfrm>
    </dsp:sp>
    <dsp:sp modelId="{F80B407F-2D73-E144-B43E-6629BC2FA34D}">
      <dsp:nvSpPr>
        <dsp:cNvPr id="0" name=""/>
        <dsp:cNvSpPr/>
      </dsp:nvSpPr>
      <dsp:spPr>
        <a:xfrm rot="2276456">
          <a:off x="4753711" y="3193568"/>
          <a:ext cx="523723" cy="0"/>
        </a:xfrm>
        <a:custGeom>
          <a:avLst/>
          <a:gdLst/>
          <a:ahLst/>
          <a:cxnLst/>
          <a:rect l="0" t="0" r="0" b="0"/>
          <a:pathLst>
            <a:path>
              <a:moveTo>
                <a:pt x="0" y="0"/>
              </a:moveTo>
              <a:lnTo>
                <a:pt x="523723"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C05DC6-7AC4-F843-B570-2321ED3DBFC8}">
      <dsp:nvSpPr>
        <dsp:cNvPr id="0" name=""/>
        <dsp:cNvSpPr/>
      </dsp:nvSpPr>
      <dsp:spPr>
        <a:xfrm>
          <a:off x="5222089" y="3299790"/>
          <a:ext cx="1361684" cy="117117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US" sz="1900" kern="1200" dirty="0"/>
            <a:t>Facilitating compliance (Art.15)</a:t>
          </a:r>
        </a:p>
      </dsp:txBody>
      <dsp:txXfrm>
        <a:off x="5279261" y="3356962"/>
        <a:ext cx="1247340" cy="1056827"/>
      </dsp:txXfrm>
    </dsp:sp>
    <dsp:sp modelId="{C89B8471-61EA-244F-B4E1-57DEE8268D15}">
      <dsp:nvSpPr>
        <dsp:cNvPr id="0" name=""/>
        <dsp:cNvSpPr/>
      </dsp:nvSpPr>
      <dsp:spPr>
        <a:xfrm rot="8585847">
          <a:off x="2868390" y="3207531"/>
          <a:ext cx="647765" cy="0"/>
        </a:xfrm>
        <a:custGeom>
          <a:avLst/>
          <a:gdLst/>
          <a:ahLst/>
          <a:cxnLst/>
          <a:rect l="0" t="0" r="0" b="0"/>
          <a:pathLst>
            <a:path>
              <a:moveTo>
                <a:pt x="0" y="0"/>
              </a:moveTo>
              <a:lnTo>
                <a:pt x="647765" y="0"/>
              </a:lnTo>
            </a:path>
          </a:pathLst>
        </a:custGeom>
        <a:noFill/>
        <a:ln w="38100" cap="flat" cmpd="sng" algn="ctr">
          <a:solidFill>
            <a:schemeClr val="dk1"/>
          </a:solidFill>
          <a:prstDash val="solid"/>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sp>
    <dsp:sp modelId="{B23BA702-01BA-DC44-A4C5-6200CBC934B6}">
      <dsp:nvSpPr>
        <dsp:cNvPr id="0" name=""/>
        <dsp:cNvSpPr/>
      </dsp:nvSpPr>
      <dsp:spPr>
        <a:xfrm>
          <a:off x="1645825" y="3311912"/>
          <a:ext cx="1287451" cy="1146927"/>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kern="1200" dirty="0"/>
            <a:t>Global stocktake (Art.14)</a:t>
          </a:r>
        </a:p>
      </dsp:txBody>
      <dsp:txXfrm>
        <a:off x="1701813" y="3367900"/>
        <a:ext cx="1175475" cy="1034951"/>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9E394F-165E-ED41-B97A-94E7A94A786B}" type="datetimeFigureOut">
              <a:rPr lang="en-US" smtClean="0"/>
              <a:t>21/10/19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693AC7-9A5A-1D43-ADA8-7F2B652089FD}" type="slidenum">
              <a:rPr lang="en-US" smtClean="0"/>
              <a:t>‹#›</a:t>
            </a:fld>
            <a:endParaRPr lang="en-US" dirty="0"/>
          </a:p>
        </p:txBody>
      </p:sp>
    </p:spTree>
    <p:extLst>
      <p:ext uri="{BB962C8B-B14F-4D97-AF65-F5344CB8AC3E}">
        <p14:creationId xmlns:p14="http://schemas.microsoft.com/office/powerpoint/2010/main" val="20818585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00E87F-8886-444A-900C-51EAD0E55806}"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2448769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Calibri" charset="0"/>
                <a:ea typeface="ＭＳ Ｐゴシック" charset="0"/>
              </a:defRPr>
            </a:lvl1pPr>
            <a:lvl2pPr marL="742950" indent="-285750" defTabSz="904875">
              <a:defRPr>
                <a:solidFill>
                  <a:schemeClr val="tx1"/>
                </a:solidFill>
                <a:latin typeface="Calibri" charset="0"/>
                <a:ea typeface="ＭＳ Ｐゴシック" charset="0"/>
              </a:defRPr>
            </a:lvl2pPr>
            <a:lvl3pPr marL="1143000" indent="-228600" defTabSz="904875">
              <a:defRPr>
                <a:solidFill>
                  <a:schemeClr val="tx1"/>
                </a:solidFill>
                <a:latin typeface="Calibri" charset="0"/>
                <a:ea typeface="ＭＳ Ｐゴシック" charset="0"/>
              </a:defRPr>
            </a:lvl3pPr>
            <a:lvl4pPr marL="1600200" indent="-228600" defTabSz="904875">
              <a:defRPr>
                <a:solidFill>
                  <a:schemeClr val="tx1"/>
                </a:solidFill>
                <a:latin typeface="Calibri" charset="0"/>
                <a:ea typeface="ＭＳ Ｐゴシック" charset="0"/>
              </a:defRPr>
            </a:lvl4pPr>
            <a:lvl5pPr marL="2057400" indent="-228600" defTabSz="904875">
              <a:defRPr>
                <a:solidFill>
                  <a:schemeClr val="tx1"/>
                </a:solidFill>
                <a:latin typeface="Calibri" charset="0"/>
                <a:ea typeface="ＭＳ Ｐゴシック" charset="0"/>
              </a:defRPr>
            </a:lvl5pPr>
            <a:lvl6pPr marL="2514600" indent="-228600" defTabSz="904875" eaLnBrk="0" fontAlgn="base" hangingPunct="0">
              <a:spcBef>
                <a:spcPct val="0"/>
              </a:spcBef>
              <a:spcAft>
                <a:spcPct val="0"/>
              </a:spcAft>
              <a:defRPr>
                <a:solidFill>
                  <a:schemeClr val="tx1"/>
                </a:solidFill>
                <a:latin typeface="Calibri" charset="0"/>
                <a:ea typeface="ＭＳ Ｐゴシック" charset="0"/>
              </a:defRPr>
            </a:lvl6pPr>
            <a:lvl7pPr marL="2971800" indent="-228600" defTabSz="904875" eaLnBrk="0" fontAlgn="base" hangingPunct="0">
              <a:spcBef>
                <a:spcPct val="0"/>
              </a:spcBef>
              <a:spcAft>
                <a:spcPct val="0"/>
              </a:spcAft>
              <a:defRPr>
                <a:solidFill>
                  <a:schemeClr val="tx1"/>
                </a:solidFill>
                <a:latin typeface="Calibri" charset="0"/>
                <a:ea typeface="ＭＳ Ｐゴシック" charset="0"/>
              </a:defRPr>
            </a:lvl7pPr>
            <a:lvl8pPr marL="3429000" indent="-228600" defTabSz="904875" eaLnBrk="0" fontAlgn="base" hangingPunct="0">
              <a:spcBef>
                <a:spcPct val="0"/>
              </a:spcBef>
              <a:spcAft>
                <a:spcPct val="0"/>
              </a:spcAft>
              <a:defRPr>
                <a:solidFill>
                  <a:schemeClr val="tx1"/>
                </a:solidFill>
                <a:latin typeface="Calibri" charset="0"/>
                <a:ea typeface="ＭＳ Ｐゴシック" charset="0"/>
              </a:defRPr>
            </a:lvl8pPr>
            <a:lvl9pPr marL="3886200" indent="-228600" defTabSz="904875" eaLnBrk="0" fontAlgn="base" hangingPunct="0">
              <a:spcBef>
                <a:spcPct val="0"/>
              </a:spcBef>
              <a:spcAft>
                <a:spcPct val="0"/>
              </a:spcAft>
              <a:defRPr>
                <a:solidFill>
                  <a:schemeClr val="tx1"/>
                </a:solidFill>
                <a:latin typeface="Calibri" charset="0"/>
                <a:ea typeface="ＭＳ Ｐゴシック" charset="0"/>
              </a:defRPr>
            </a:lvl9pPr>
          </a:lstStyle>
          <a:p>
            <a:fld id="{FF9B8D69-8A73-9C46-870B-F133FD88FCA1}" type="slidenum">
              <a:rPr lang="en-GB">
                <a:latin typeface="Times New Roman" charset="0"/>
                <a:ea typeface="MS PGothic" charset="0"/>
                <a:cs typeface="MS PGothic" charset="0"/>
              </a:rPr>
              <a:pPr/>
              <a:t>5</a:t>
            </a:fld>
            <a:endParaRPr lang="en-GB" dirty="0">
              <a:latin typeface="Times New Roman" charset="0"/>
              <a:ea typeface="MS PGothic" charset="0"/>
              <a:cs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11A3BE8F-CB5E-4740-86DB-DDF370F832A7}" type="slidenum">
              <a:rPr lang="en-GB"/>
              <a:pPr/>
              <a:t>6</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ndParaRP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B25015D4-3374-BC4A-8CA2-2CEE5E5CBAA6}" type="slidenum">
              <a:rPr lang="en-GB"/>
              <a:pPr/>
              <a:t>17</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a:latin typeface="Calibri" charset="0"/>
                <a:cs typeface="ＭＳ Ｐゴシック" charset="0"/>
              </a:rPr>
              <a:t>No longer perceived as environmental problem, cross cutting, various interests feeding into agreement</a:t>
            </a: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B9FCC405-393D-C74D-8B26-9500344EEE95}" type="slidenum">
              <a:rPr lang="en-GB">
                <a:cs typeface="ＭＳ Ｐゴシック" charset="0"/>
              </a:rPr>
              <a:pPr/>
              <a:t>18</a:t>
            </a:fld>
            <a:endParaRPr lang="en-GB" dirty="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a:latin typeface="Calibri" charset="0"/>
              </a:rPr>
              <a:t>Legal principles in negotiations</a:t>
            </a: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7382B603-A04E-AD49-BDF9-F785820C66A6}" type="slidenum">
              <a:rPr lang="en-GB">
                <a:latin typeface="Calibri" charset="0"/>
                <a:cs typeface="Arial" charset="0"/>
              </a:rPr>
              <a:pPr/>
              <a:t>36</a:t>
            </a:fld>
            <a:endParaRPr lang="en-GB" dirty="0">
              <a:latin typeface="Calibri"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21"/>
          <p:cNvSpPr>
            <a:spLocks noGrp="1" noChangeArrowheads="1"/>
          </p:cNvSpPr>
          <p:nvPr>
            <p:ph type="sldNum"/>
          </p:nvPr>
        </p:nvSpPr>
        <p:spPr>
          <a:ln/>
        </p:spPr>
        <p:txBody>
          <a:bodyPr/>
          <a:lstStyle/>
          <a:p>
            <a:fld id="{77FFC00F-5301-8C4C-B15E-A18D149B3B20}" type="slidenum">
              <a:rPr lang="en-GB"/>
              <a:pPr/>
              <a:t>69</a:t>
            </a:fld>
            <a:endParaRPr lang="en-GB" dirty="0"/>
          </a:p>
        </p:txBody>
      </p:sp>
      <p:sp>
        <p:nvSpPr>
          <p:cNvPr id="31745" name="Text Box 1"/>
          <p:cNvSpPr txBox="1">
            <a:spLocks noChangeArrowheads="1"/>
          </p:cNvSpPr>
          <p:nvPr/>
        </p:nvSpPr>
        <p:spPr bwMode="auto">
          <a:xfrm>
            <a:off x="4417379" y="9378537"/>
            <a:ext cx="3373271" cy="48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FF"/>
                </a:solidFill>
                <a:latin typeface="Arial" charset="0"/>
                <a:ea typeface="ＭＳ Ｐゴシック"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FF"/>
                </a:solidFill>
                <a:latin typeface="Arial" charset="0"/>
                <a:ea typeface="ＭＳ Ｐゴシック"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FF"/>
                </a:solidFill>
                <a:latin typeface="Arial" charset="0"/>
                <a:ea typeface="ＭＳ Ｐゴシック"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FF"/>
                </a:solidFill>
                <a:latin typeface="Arial" charset="0"/>
                <a:ea typeface="ＭＳ Ｐゴシック"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FF"/>
                </a:solidFill>
                <a:latin typeface="Arial" charset="0"/>
                <a:ea typeface="ＭＳ Ｐゴシック"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FF"/>
                </a:solidFill>
                <a:latin typeface="Arial" charset="0"/>
                <a:ea typeface="ＭＳ Ｐゴシック"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FF"/>
                </a:solidFill>
                <a:latin typeface="Arial" charset="0"/>
                <a:ea typeface="ＭＳ Ｐゴシック"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FF"/>
                </a:solidFill>
                <a:latin typeface="Arial" charset="0"/>
                <a:ea typeface="ＭＳ Ｐゴシック"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FF"/>
                </a:solidFill>
                <a:latin typeface="Arial" charset="0"/>
                <a:ea typeface="ＭＳ Ｐゴシック" charset="0"/>
                <a:cs typeface="SimSun" charset="0"/>
              </a:defRPr>
            </a:lvl9pPr>
          </a:lstStyle>
          <a:p>
            <a:pPr algn="r">
              <a:buClrTx/>
              <a:buFontTx/>
              <a:buNone/>
            </a:pPr>
            <a:fld id="{27F44DC8-76D4-3F45-AA74-2B90E4412580}" type="slidenum">
              <a:rPr lang="en-GB" sz="1400">
                <a:solidFill>
                  <a:srgbClr val="000000"/>
                </a:solidFill>
                <a:latin typeface="Times New Roman" charset="0"/>
              </a:rPr>
              <a:pPr algn="r">
                <a:buClrTx/>
                <a:buFontTx/>
                <a:buNone/>
              </a:pPr>
              <a:t>69</a:t>
            </a:fld>
            <a:endParaRPr lang="en-GB" sz="1400" dirty="0">
              <a:solidFill>
                <a:srgbClr val="000000"/>
              </a:solidFill>
              <a:latin typeface="Times New Roman" charset="0"/>
            </a:endParaRPr>
          </a:p>
        </p:txBody>
      </p:sp>
      <p:sp>
        <p:nvSpPr>
          <p:cNvPr id="31746" name="Text Box 2"/>
          <p:cNvSpPr txBox="1">
            <a:spLocks noGrp="1" noRot="1" noChangeAspect="1" noChangeArrowheads="1"/>
          </p:cNvSpPr>
          <p:nvPr>
            <p:ph type="sldImg"/>
          </p:nvPr>
        </p:nvSpPr>
        <p:spPr bwMode="auto">
          <a:xfrm>
            <a:off x="1096963" y="652463"/>
            <a:ext cx="4632325" cy="34750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1747" name="Text Box 3"/>
          <p:cNvSpPr txBox="1">
            <a:spLocks noGrp="1" noChangeArrowheads="1"/>
          </p:cNvSpPr>
          <p:nvPr>
            <p:ph type="body" idx="1"/>
          </p:nvPr>
        </p:nvSpPr>
        <p:spPr bwMode="auto">
          <a:xfrm>
            <a:off x="909702" y="4344793"/>
            <a:ext cx="5007454" cy="41278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1748" name="Text Box 4"/>
          <p:cNvSpPr txBox="1">
            <a:spLocks noChangeArrowheads="1"/>
          </p:cNvSpPr>
          <p:nvPr/>
        </p:nvSpPr>
        <p:spPr bwMode="auto">
          <a:xfrm>
            <a:off x="3868279" y="8689585"/>
            <a:ext cx="2956939" cy="435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FF"/>
                </a:solidFill>
                <a:latin typeface="Arial" charset="0"/>
                <a:ea typeface="ＭＳ Ｐゴシック"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FF"/>
                </a:solidFill>
                <a:latin typeface="Arial" charset="0"/>
                <a:ea typeface="ＭＳ Ｐゴシック"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FF"/>
                </a:solidFill>
                <a:latin typeface="Arial" charset="0"/>
                <a:ea typeface="ＭＳ Ｐゴシック"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FF"/>
                </a:solidFill>
                <a:latin typeface="Arial" charset="0"/>
                <a:ea typeface="ＭＳ Ｐゴシック"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FF"/>
                </a:solidFill>
                <a:latin typeface="Arial" charset="0"/>
                <a:ea typeface="ＭＳ Ｐゴシック"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FF"/>
                </a:solidFill>
                <a:latin typeface="Arial" charset="0"/>
                <a:ea typeface="ＭＳ Ｐゴシック"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FF"/>
                </a:solidFill>
                <a:latin typeface="Arial" charset="0"/>
                <a:ea typeface="ＭＳ Ｐゴシック"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FF"/>
                </a:solidFill>
                <a:latin typeface="Arial" charset="0"/>
                <a:ea typeface="ＭＳ Ｐゴシック"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FF"/>
                </a:solidFill>
                <a:latin typeface="Arial" charset="0"/>
                <a:ea typeface="ＭＳ Ｐゴシック" charset="0"/>
                <a:cs typeface="SimSun" charset="0"/>
              </a:defRPr>
            </a:lvl9pPr>
          </a:lstStyle>
          <a:p>
            <a:pPr>
              <a:lnSpc>
                <a:spcPct val="100000"/>
              </a:lnSpc>
              <a:buClrTx/>
              <a:buFontTx/>
              <a:buNone/>
            </a:pPr>
            <a:fld id="{903EB2AC-B1E1-2242-8F68-CF52211FBA7D}" type="slidenum">
              <a:rPr lang="en-GB">
                <a:solidFill>
                  <a:srgbClr val="000000"/>
                </a:solidFill>
                <a:latin typeface="Times New Roman" charset="0"/>
              </a:rPr>
              <a:pPr>
                <a:lnSpc>
                  <a:spcPct val="100000"/>
                </a:lnSpc>
                <a:buClrTx/>
                <a:buFontTx/>
                <a:buNone/>
              </a:pPr>
              <a:t>69</a:t>
            </a:fld>
            <a:endParaRPr lang="en-GB" dirty="0">
              <a:solidFill>
                <a:srgbClr val="000000"/>
              </a:solidFill>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AC4CCC17-9DDE-7548-B60E-FC4F74ED2875}" type="datetimeFigureOut">
              <a:rPr lang="en-US" smtClean="0"/>
              <a:t>21/10/19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54C3E5-CF93-AA4B-A1DB-F01EEF2697DB}" type="slidenum">
              <a:rPr lang="en-US" smtClean="0"/>
              <a:t>‹#›</a:t>
            </a:fld>
            <a:endParaRPr lang="en-US" dirty="0"/>
          </a:p>
        </p:txBody>
      </p:sp>
    </p:spTree>
    <p:extLst>
      <p:ext uri="{BB962C8B-B14F-4D97-AF65-F5344CB8AC3E}">
        <p14:creationId xmlns:p14="http://schemas.microsoft.com/office/powerpoint/2010/main" val="2371408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C4CCC17-9DDE-7548-B60E-FC4F74ED2875}" type="datetimeFigureOut">
              <a:rPr lang="en-US" smtClean="0"/>
              <a:t>21/10/19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54C3E5-CF93-AA4B-A1DB-F01EEF2697DB}" type="slidenum">
              <a:rPr lang="en-US" smtClean="0"/>
              <a:t>‹#›</a:t>
            </a:fld>
            <a:endParaRPr lang="en-US" dirty="0"/>
          </a:p>
        </p:txBody>
      </p:sp>
    </p:spTree>
    <p:extLst>
      <p:ext uri="{BB962C8B-B14F-4D97-AF65-F5344CB8AC3E}">
        <p14:creationId xmlns:p14="http://schemas.microsoft.com/office/powerpoint/2010/main" val="581425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C4CCC17-9DDE-7548-B60E-FC4F74ED2875}" type="datetimeFigureOut">
              <a:rPr lang="en-US" smtClean="0"/>
              <a:t>21/10/19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54C3E5-CF93-AA4B-A1DB-F01EEF2697DB}" type="slidenum">
              <a:rPr lang="en-US" smtClean="0"/>
              <a:t>‹#›</a:t>
            </a:fld>
            <a:endParaRPr lang="en-US" dirty="0"/>
          </a:p>
        </p:txBody>
      </p:sp>
    </p:spTree>
    <p:extLst>
      <p:ext uri="{BB962C8B-B14F-4D97-AF65-F5344CB8AC3E}">
        <p14:creationId xmlns:p14="http://schemas.microsoft.com/office/powerpoint/2010/main" val="504243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A4E3A5-AE60-8948-B2AF-36226E0948D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285EAB23-38B9-F740-8E02-58E3C49650D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8969318-CA3C-BB4A-AF35-F7FC737F5816}"/>
              </a:ext>
            </a:extLst>
          </p:cNvPr>
          <p:cNvSpPr>
            <a:spLocks noGrp="1"/>
          </p:cNvSpPr>
          <p:nvPr>
            <p:ph type="dt" sz="half" idx="10"/>
          </p:nvPr>
        </p:nvSpPr>
        <p:spPr/>
        <p:txBody>
          <a:bodyPr/>
          <a:lstStyle/>
          <a:p>
            <a:fld id="{BB9E8842-62F6-6F49-8A9B-B4D2E7065998}" type="datetimeFigureOut">
              <a:rPr lang="en-US" smtClean="0">
                <a:solidFill>
                  <a:srgbClr val="1E2860">
                    <a:tint val="75000"/>
                  </a:srgbClr>
                </a:solidFill>
                <a:latin typeface="Calibri"/>
              </a:rPr>
              <a:pPr/>
              <a:t>21/10/19</a:t>
            </a:fld>
            <a:endParaRPr lang="en-US">
              <a:solidFill>
                <a:srgbClr val="1E2860">
                  <a:tint val="75000"/>
                </a:srgbClr>
              </a:solidFill>
              <a:latin typeface="Calibri"/>
            </a:endParaRPr>
          </a:p>
        </p:txBody>
      </p:sp>
      <p:sp>
        <p:nvSpPr>
          <p:cNvPr id="5" name="Footer Placeholder 4">
            <a:extLst>
              <a:ext uri="{FF2B5EF4-FFF2-40B4-BE49-F238E27FC236}">
                <a16:creationId xmlns="" xmlns:a16="http://schemas.microsoft.com/office/drawing/2014/main" id="{787AAD7C-DCD6-D446-8E07-8C2E3A606C77}"/>
              </a:ext>
            </a:extLst>
          </p:cNvPr>
          <p:cNvSpPr>
            <a:spLocks noGrp="1"/>
          </p:cNvSpPr>
          <p:nvPr>
            <p:ph type="ftr" sz="quarter" idx="11"/>
          </p:nvPr>
        </p:nvSpPr>
        <p:spPr/>
        <p:txBody>
          <a:bodyPr/>
          <a:lstStyle/>
          <a:p>
            <a:endParaRPr lang="en-US">
              <a:solidFill>
                <a:srgbClr val="1E2860">
                  <a:tint val="75000"/>
                </a:srgbClr>
              </a:solidFill>
              <a:latin typeface="Calibri"/>
            </a:endParaRPr>
          </a:p>
        </p:txBody>
      </p:sp>
      <p:sp>
        <p:nvSpPr>
          <p:cNvPr id="6" name="Slide Number Placeholder 5">
            <a:extLst>
              <a:ext uri="{FF2B5EF4-FFF2-40B4-BE49-F238E27FC236}">
                <a16:creationId xmlns="" xmlns:a16="http://schemas.microsoft.com/office/drawing/2014/main" id="{BDD20046-09E8-8546-AA21-A8E61E87F3F9}"/>
              </a:ext>
            </a:extLst>
          </p:cNvPr>
          <p:cNvSpPr>
            <a:spLocks noGrp="1"/>
          </p:cNvSpPr>
          <p:nvPr>
            <p:ph type="sldNum" sz="quarter" idx="12"/>
          </p:nvPr>
        </p:nvSpPr>
        <p:spPr/>
        <p:txBody>
          <a:bodyPr/>
          <a:lstStyle/>
          <a:p>
            <a:fld id="{F2337D12-39C9-5949-B6F3-227290EB69E7}" type="slidenum">
              <a:rPr lang="en-US" smtClean="0">
                <a:solidFill>
                  <a:srgbClr val="1E2860">
                    <a:tint val="75000"/>
                  </a:srgbClr>
                </a:solidFill>
                <a:latin typeface="Calibri"/>
              </a:rPr>
              <a:pPr/>
              <a:t>‹#›</a:t>
            </a:fld>
            <a:endParaRPr lang="en-US">
              <a:solidFill>
                <a:srgbClr val="1E2860">
                  <a:tint val="75000"/>
                </a:srgbClr>
              </a:solidFill>
              <a:latin typeface="Calibri"/>
            </a:endParaRPr>
          </a:p>
        </p:txBody>
      </p:sp>
    </p:spTree>
    <p:extLst>
      <p:ext uri="{BB962C8B-B14F-4D97-AF65-F5344CB8AC3E}">
        <p14:creationId xmlns:p14="http://schemas.microsoft.com/office/powerpoint/2010/main" val="1833982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A78882-7B9C-9541-820F-BDE18DBEF67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 xmlns:a16="http://schemas.microsoft.com/office/drawing/2014/main" id="{2937E2F2-03E9-3E45-831D-F42E1CBE3E98}"/>
              </a:ext>
            </a:extLst>
          </p:cNvPr>
          <p:cNvSpPr>
            <a:spLocks noGrp="1"/>
          </p:cNvSpPr>
          <p:nvPr>
            <p:ph idx="1"/>
          </p:nvPr>
        </p:nvSpPr>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2E22EE92-58B6-7B4F-BF2B-0DEB0B53FF55}"/>
              </a:ext>
            </a:extLst>
          </p:cNvPr>
          <p:cNvSpPr>
            <a:spLocks noGrp="1"/>
          </p:cNvSpPr>
          <p:nvPr>
            <p:ph type="dt" sz="half" idx="10"/>
          </p:nvPr>
        </p:nvSpPr>
        <p:spPr/>
        <p:txBody>
          <a:bodyPr/>
          <a:lstStyle/>
          <a:p>
            <a:fld id="{BB9E8842-62F6-6F49-8A9B-B4D2E7065998}" type="datetimeFigureOut">
              <a:rPr lang="en-US" smtClean="0">
                <a:solidFill>
                  <a:srgbClr val="1E2860">
                    <a:tint val="75000"/>
                  </a:srgbClr>
                </a:solidFill>
                <a:latin typeface="Calibri"/>
              </a:rPr>
              <a:pPr/>
              <a:t>21/10/19</a:t>
            </a:fld>
            <a:endParaRPr lang="en-US">
              <a:solidFill>
                <a:srgbClr val="1E2860">
                  <a:tint val="75000"/>
                </a:srgbClr>
              </a:solidFill>
              <a:latin typeface="Calibri"/>
            </a:endParaRPr>
          </a:p>
        </p:txBody>
      </p:sp>
      <p:sp>
        <p:nvSpPr>
          <p:cNvPr id="5" name="Footer Placeholder 4">
            <a:extLst>
              <a:ext uri="{FF2B5EF4-FFF2-40B4-BE49-F238E27FC236}">
                <a16:creationId xmlns="" xmlns:a16="http://schemas.microsoft.com/office/drawing/2014/main" id="{B1A41D90-AA1A-3940-AB0E-A26B2E636EF1}"/>
              </a:ext>
            </a:extLst>
          </p:cNvPr>
          <p:cNvSpPr>
            <a:spLocks noGrp="1"/>
          </p:cNvSpPr>
          <p:nvPr>
            <p:ph type="ftr" sz="quarter" idx="11"/>
          </p:nvPr>
        </p:nvSpPr>
        <p:spPr/>
        <p:txBody>
          <a:bodyPr/>
          <a:lstStyle/>
          <a:p>
            <a:endParaRPr lang="en-US">
              <a:solidFill>
                <a:srgbClr val="1E2860">
                  <a:tint val="75000"/>
                </a:srgbClr>
              </a:solidFill>
              <a:latin typeface="Calibri"/>
            </a:endParaRPr>
          </a:p>
        </p:txBody>
      </p:sp>
      <p:sp>
        <p:nvSpPr>
          <p:cNvPr id="6" name="Slide Number Placeholder 5">
            <a:extLst>
              <a:ext uri="{FF2B5EF4-FFF2-40B4-BE49-F238E27FC236}">
                <a16:creationId xmlns="" xmlns:a16="http://schemas.microsoft.com/office/drawing/2014/main" id="{C34E95FF-5AE4-3A44-B94F-7A2C44174AD4}"/>
              </a:ext>
            </a:extLst>
          </p:cNvPr>
          <p:cNvSpPr>
            <a:spLocks noGrp="1"/>
          </p:cNvSpPr>
          <p:nvPr>
            <p:ph type="sldNum" sz="quarter" idx="12"/>
          </p:nvPr>
        </p:nvSpPr>
        <p:spPr/>
        <p:txBody>
          <a:bodyPr/>
          <a:lstStyle/>
          <a:p>
            <a:fld id="{F2337D12-39C9-5949-B6F3-227290EB69E7}" type="slidenum">
              <a:rPr lang="en-US" smtClean="0">
                <a:solidFill>
                  <a:srgbClr val="1E2860">
                    <a:tint val="75000"/>
                  </a:srgbClr>
                </a:solidFill>
                <a:latin typeface="Calibri"/>
              </a:rPr>
              <a:pPr/>
              <a:t>‹#›</a:t>
            </a:fld>
            <a:endParaRPr lang="en-US">
              <a:solidFill>
                <a:srgbClr val="1E2860">
                  <a:tint val="75000"/>
                </a:srgbClr>
              </a:solidFill>
              <a:latin typeface="Calibri"/>
            </a:endParaRPr>
          </a:p>
        </p:txBody>
      </p:sp>
    </p:spTree>
    <p:extLst>
      <p:ext uri="{BB962C8B-B14F-4D97-AF65-F5344CB8AC3E}">
        <p14:creationId xmlns:p14="http://schemas.microsoft.com/office/powerpoint/2010/main" val="2320647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A4E3A5-AE60-8948-B2AF-36226E0948D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285EAB23-38B9-F740-8E02-58E3C49650D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8969318-CA3C-BB4A-AF35-F7FC737F5816}"/>
              </a:ext>
            </a:extLst>
          </p:cNvPr>
          <p:cNvSpPr>
            <a:spLocks noGrp="1"/>
          </p:cNvSpPr>
          <p:nvPr>
            <p:ph type="dt" sz="half" idx="10"/>
          </p:nvPr>
        </p:nvSpPr>
        <p:spPr/>
        <p:txBody>
          <a:bodyPr/>
          <a:lstStyle/>
          <a:p>
            <a:fld id="{BB9E8842-62F6-6F49-8A9B-B4D2E7065998}" type="datetimeFigureOut">
              <a:rPr lang="en-US" smtClean="0">
                <a:solidFill>
                  <a:srgbClr val="1E2860">
                    <a:tint val="75000"/>
                  </a:srgbClr>
                </a:solidFill>
                <a:latin typeface="Calibri"/>
              </a:rPr>
              <a:pPr/>
              <a:t>21/10/19</a:t>
            </a:fld>
            <a:endParaRPr lang="en-US" dirty="0">
              <a:solidFill>
                <a:srgbClr val="1E2860">
                  <a:tint val="75000"/>
                </a:srgbClr>
              </a:solidFill>
              <a:latin typeface="Calibri"/>
            </a:endParaRPr>
          </a:p>
        </p:txBody>
      </p:sp>
      <p:sp>
        <p:nvSpPr>
          <p:cNvPr id="5" name="Footer Placeholder 4">
            <a:extLst>
              <a:ext uri="{FF2B5EF4-FFF2-40B4-BE49-F238E27FC236}">
                <a16:creationId xmlns="" xmlns:a16="http://schemas.microsoft.com/office/drawing/2014/main" id="{787AAD7C-DCD6-D446-8E07-8C2E3A606C77}"/>
              </a:ext>
            </a:extLst>
          </p:cNvPr>
          <p:cNvSpPr>
            <a:spLocks noGrp="1"/>
          </p:cNvSpPr>
          <p:nvPr>
            <p:ph type="ftr" sz="quarter" idx="11"/>
          </p:nvPr>
        </p:nvSpPr>
        <p:spPr/>
        <p:txBody>
          <a:bodyPr/>
          <a:lstStyle/>
          <a:p>
            <a:endParaRPr lang="en-US" dirty="0">
              <a:solidFill>
                <a:srgbClr val="1E2860">
                  <a:tint val="75000"/>
                </a:srgbClr>
              </a:solidFill>
              <a:latin typeface="Calibri"/>
            </a:endParaRPr>
          </a:p>
        </p:txBody>
      </p:sp>
      <p:sp>
        <p:nvSpPr>
          <p:cNvPr id="6" name="Slide Number Placeholder 5">
            <a:extLst>
              <a:ext uri="{FF2B5EF4-FFF2-40B4-BE49-F238E27FC236}">
                <a16:creationId xmlns="" xmlns:a16="http://schemas.microsoft.com/office/drawing/2014/main" id="{BDD20046-09E8-8546-AA21-A8E61E87F3F9}"/>
              </a:ext>
            </a:extLst>
          </p:cNvPr>
          <p:cNvSpPr>
            <a:spLocks noGrp="1"/>
          </p:cNvSpPr>
          <p:nvPr>
            <p:ph type="sldNum" sz="quarter" idx="12"/>
          </p:nvPr>
        </p:nvSpPr>
        <p:spPr/>
        <p:txBody>
          <a:bodyPr/>
          <a:lstStyle/>
          <a:p>
            <a:fld id="{F2337D12-39C9-5949-B6F3-227290EB69E7}" type="slidenum">
              <a:rPr lang="en-US" smtClean="0">
                <a:solidFill>
                  <a:srgbClr val="1E2860">
                    <a:tint val="75000"/>
                  </a:srgbClr>
                </a:solidFill>
                <a:latin typeface="Calibri"/>
              </a:rPr>
              <a:pPr/>
              <a:t>‹#›</a:t>
            </a:fld>
            <a:endParaRPr lang="en-US" dirty="0">
              <a:solidFill>
                <a:srgbClr val="1E2860">
                  <a:tint val="75000"/>
                </a:srgbClr>
              </a:solidFill>
              <a:latin typeface="Calibri"/>
            </a:endParaRPr>
          </a:p>
        </p:txBody>
      </p:sp>
    </p:spTree>
    <p:extLst>
      <p:ext uri="{BB962C8B-B14F-4D97-AF65-F5344CB8AC3E}">
        <p14:creationId xmlns:p14="http://schemas.microsoft.com/office/powerpoint/2010/main" val="33171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A78882-7B9C-9541-820F-BDE18DBEF67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 xmlns:a16="http://schemas.microsoft.com/office/drawing/2014/main" id="{2937E2F2-03E9-3E45-831D-F42E1CBE3E98}"/>
              </a:ext>
            </a:extLst>
          </p:cNvPr>
          <p:cNvSpPr>
            <a:spLocks noGrp="1"/>
          </p:cNvSpPr>
          <p:nvPr>
            <p:ph idx="1"/>
          </p:nvPr>
        </p:nvSpPr>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2E22EE92-58B6-7B4F-BF2B-0DEB0B53FF55}"/>
              </a:ext>
            </a:extLst>
          </p:cNvPr>
          <p:cNvSpPr>
            <a:spLocks noGrp="1"/>
          </p:cNvSpPr>
          <p:nvPr>
            <p:ph type="dt" sz="half" idx="10"/>
          </p:nvPr>
        </p:nvSpPr>
        <p:spPr/>
        <p:txBody>
          <a:bodyPr/>
          <a:lstStyle/>
          <a:p>
            <a:fld id="{BB9E8842-62F6-6F49-8A9B-B4D2E7065998}" type="datetimeFigureOut">
              <a:rPr lang="en-US" smtClean="0">
                <a:solidFill>
                  <a:srgbClr val="1E2860">
                    <a:tint val="75000"/>
                  </a:srgbClr>
                </a:solidFill>
                <a:latin typeface="Calibri"/>
              </a:rPr>
              <a:pPr/>
              <a:t>21/10/19</a:t>
            </a:fld>
            <a:endParaRPr lang="en-US" dirty="0">
              <a:solidFill>
                <a:srgbClr val="1E2860">
                  <a:tint val="75000"/>
                </a:srgbClr>
              </a:solidFill>
              <a:latin typeface="Calibri"/>
            </a:endParaRPr>
          </a:p>
        </p:txBody>
      </p:sp>
      <p:sp>
        <p:nvSpPr>
          <p:cNvPr id="5" name="Footer Placeholder 4">
            <a:extLst>
              <a:ext uri="{FF2B5EF4-FFF2-40B4-BE49-F238E27FC236}">
                <a16:creationId xmlns="" xmlns:a16="http://schemas.microsoft.com/office/drawing/2014/main" id="{B1A41D90-AA1A-3940-AB0E-A26B2E636EF1}"/>
              </a:ext>
            </a:extLst>
          </p:cNvPr>
          <p:cNvSpPr>
            <a:spLocks noGrp="1"/>
          </p:cNvSpPr>
          <p:nvPr>
            <p:ph type="ftr" sz="quarter" idx="11"/>
          </p:nvPr>
        </p:nvSpPr>
        <p:spPr/>
        <p:txBody>
          <a:bodyPr/>
          <a:lstStyle/>
          <a:p>
            <a:endParaRPr lang="en-US" dirty="0">
              <a:solidFill>
                <a:srgbClr val="1E2860">
                  <a:tint val="75000"/>
                </a:srgbClr>
              </a:solidFill>
              <a:latin typeface="Calibri"/>
            </a:endParaRPr>
          </a:p>
        </p:txBody>
      </p:sp>
      <p:sp>
        <p:nvSpPr>
          <p:cNvPr id="6" name="Slide Number Placeholder 5">
            <a:extLst>
              <a:ext uri="{FF2B5EF4-FFF2-40B4-BE49-F238E27FC236}">
                <a16:creationId xmlns="" xmlns:a16="http://schemas.microsoft.com/office/drawing/2014/main" id="{C34E95FF-5AE4-3A44-B94F-7A2C44174AD4}"/>
              </a:ext>
            </a:extLst>
          </p:cNvPr>
          <p:cNvSpPr>
            <a:spLocks noGrp="1"/>
          </p:cNvSpPr>
          <p:nvPr>
            <p:ph type="sldNum" sz="quarter" idx="12"/>
          </p:nvPr>
        </p:nvSpPr>
        <p:spPr/>
        <p:txBody>
          <a:bodyPr/>
          <a:lstStyle/>
          <a:p>
            <a:fld id="{F2337D12-39C9-5949-B6F3-227290EB69E7}" type="slidenum">
              <a:rPr lang="en-US" smtClean="0">
                <a:solidFill>
                  <a:srgbClr val="1E2860">
                    <a:tint val="75000"/>
                  </a:srgbClr>
                </a:solidFill>
                <a:latin typeface="Calibri"/>
              </a:rPr>
              <a:pPr/>
              <a:t>‹#›</a:t>
            </a:fld>
            <a:endParaRPr lang="en-US" dirty="0">
              <a:solidFill>
                <a:srgbClr val="1E2860">
                  <a:tint val="75000"/>
                </a:srgbClr>
              </a:solidFill>
              <a:latin typeface="Calibri"/>
            </a:endParaRPr>
          </a:p>
        </p:txBody>
      </p:sp>
    </p:spTree>
    <p:extLst>
      <p:ext uri="{BB962C8B-B14F-4D97-AF65-F5344CB8AC3E}">
        <p14:creationId xmlns:p14="http://schemas.microsoft.com/office/powerpoint/2010/main" val="154769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C4CCC17-9DDE-7548-B60E-FC4F74ED2875}" type="datetimeFigureOut">
              <a:rPr lang="en-US" smtClean="0"/>
              <a:t>21/10/19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54C3E5-CF93-AA4B-A1DB-F01EEF2697DB}" type="slidenum">
              <a:rPr lang="en-US" smtClean="0"/>
              <a:t>‹#›</a:t>
            </a:fld>
            <a:endParaRPr lang="en-US" dirty="0"/>
          </a:p>
        </p:txBody>
      </p:sp>
    </p:spTree>
    <p:extLst>
      <p:ext uri="{BB962C8B-B14F-4D97-AF65-F5344CB8AC3E}">
        <p14:creationId xmlns:p14="http://schemas.microsoft.com/office/powerpoint/2010/main" val="3043717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AC4CCC17-9DDE-7548-B60E-FC4F74ED2875}" type="datetimeFigureOut">
              <a:rPr lang="en-US" smtClean="0"/>
              <a:t>21/10/19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54C3E5-CF93-AA4B-A1DB-F01EEF2697DB}" type="slidenum">
              <a:rPr lang="en-US" smtClean="0"/>
              <a:t>‹#›</a:t>
            </a:fld>
            <a:endParaRPr lang="en-US" dirty="0"/>
          </a:p>
        </p:txBody>
      </p:sp>
    </p:spTree>
    <p:extLst>
      <p:ext uri="{BB962C8B-B14F-4D97-AF65-F5344CB8AC3E}">
        <p14:creationId xmlns:p14="http://schemas.microsoft.com/office/powerpoint/2010/main" val="4049265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AC4CCC17-9DDE-7548-B60E-FC4F74ED2875}" type="datetimeFigureOut">
              <a:rPr lang="en-US" smtClean="0"/>
              <a:t>21/10/19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54C3E5-CF93-AA4B-A1DB-F01EEF2697DB}" type="slidenum">
              <a:rPr lang="en-US" smtClean="0"/>
              <a:t>‹#›</a:t>
            </a:fld>
            <a:endParaRPr lang="en-US" dirty="0"/>
          </a:p>
        </p:txBody>
      </p:sp>
    </p:spTree>
    <p:extLst>
      <p:ext uri="{BB962C8B-B14F-4D97-AF65-F5344CB8AC3E}">
        <p14:creationId xmlns:p14="http://schemas.microsoft.com/office/powerpoint/2010/main" val="753410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AC4CCC17-9DDE-7548-B60E-FC4F74ED2875}" type="datetimeFigureOut">
              <a:rPr lang="en-US" smtClean="0"/>
              <a:t>21/10/19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54C3E5-CF93-AA4B-A1DB-F01EEF2697DB}" type="slidenum">
              <a:rPr lang="en-US" smtClean="0"/>
              <a:t>‹#›</a:t>
            </a:fld>
            <a:endParaRPr lang="en-US" dirty="0"/>
          </a:p>
        </p:txBody>
      </p:sp>
    </p:spTree>
    <p:extLst>
      <p:ext uri="{BB962C8B-B14F-4D97-AF65-F5344CB8AC3E}">
        <p14:creationId xmlns:p14="http://schemas.microsoft.com/office/powerpoint/2010/main" val="177146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AC4CCC17-9DDE-7548-B60E-FC4F74ED2875}" type="datetimeFigureOut">
              <a:rPr lang="en-US" smtClean="0"/>
              <a:t>21/10/19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54C3E5-CF93-AA4B-A1DB-F01EEF2697DB}" type="slidenum">
              <a:rPr lang="en-US" smtClean="0"/>
              <a:t>‹#›</a:t>
            </a:fld>
            <a:endParaRPr lang="en-US" dirty="0"/>
          </a:p>
        </p:txBody>
      </p:sp>
    </p:spTree>
    <p:extLst>
      <p:ext uri="{BB962C8B-B14F-4D97-AF65-F5344CB8AC3E}">
        <p14:creationId xmlns:p14="http://schemas.microsoft.com/office/powerpoint/2010/main" val="2365329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CCC17-9DDE-7548-B60E-FC4F74ED2875}" type="datetimeFigureOut">
              <a:rPr lang="en-US" smtClean="0"/>
              <a:t>21/10/19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54C3E5-CF93-AA4B-A1DB-F01EEF2697DB}" type="slidenum">
              <a:rPr lang="en-US" smtClean="0"/>
              <a:t>‹#›</a:t>
            </a:fld>
            <a:endParaRPr lang="en-US" dirty="0"/>
          </a:p>
        </p:txBody>
      </p:sp>
    </p:spTree>
    <p:extLst>
      <p:ext uri="{BB962C8B-B14F-4D97-AF65-F5344CB8AC3E}">
        <p14:creationId xmlns:p14="http://schemas.microsoft.com/office/powerpoint/2010/main" val="54196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C4CCC17-9DDE-7548-B60E-FC4F74ED2875}" type="datetimeFigureOut">
              <a:rPr lang="en-US" smtClean="0"/>
              <a:t>21/10/19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54C3E5-CF93-AA4B-A1DB-F01EEF2697DB}" type="slidenum">
              <a:rPr lang="en-US" smtClean="0"/>
              <a:t>‹#›</a:t>
            </a:fld>
            <a:endParaRPr lang="en-US" dirty="0"/>
          </a:p>
        </p:txBody>
      </p:sp>
    </p:spTree>
    <p:extLst>
      <p:ext uri="{BB962C8B-B14F-4D97-AF65-F5344CB8AC3E}">
        <p14:creationId xmlns:p14="http://schemas.microsoft.com/office/powerpoint/2010/main" val="3381285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C4CCC17-9DDE-7548-B60E-FC4F74ED2875}" type="datetimeFigureOut">
              <a:rPr lang="en-US" smtClean="0"/>
              <a:t>21/10/19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54C3E5-CF93-AA4B-A1DB-F01EEF2697DB}" type="slidenum">
              <a:rPr lang="en-US" smtClean="0"/>
              <a:t>‹#›</a:t>
            </a:fld>
            <a:endParaRPr lang="en-US" dirty="0"/>
          </a:p>
        </p:txBody>
      </p:sp>
    </p:spTree>
    <p:extLst>
      <p:ext uri="{BB962C8B-B14F-4D97-AF65-F5344CB8AC3E}">
        <p14:creationId xmlns:p14="http://schemas.microsoft.com/office/powerpoint/2010/main" val="2095366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CCC17-9DDE-7548-B60E-FC4F74ED2875}" type="datetimeFigureOut">
              <a:rPr lang="en-US" smtClean="0"/>
              <a:t>21/10/19</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54C3E5-CF93-AA4B-A1DB-F01EEF2697DB}" type="slidenum">
              <a:rPr lang="en-US" smtClean="0"/>
              <a:t>‹#›</a:t>
            </a:fld>
            <a:endParaRPr lang="en-US" dirty="0"/>
          </a:p>
        </p:txBody>
      </p:sp>
    </p:spTree>
    <p:extLst>
      <p:ext uri="{BB962C8B-B14F-4D97-AF65-F5344CB8AC3E}">
        <p14:creationId xmlns:p14="http://schemas.microsoft.com/office/powerpoint/2010/main" val="10649442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F3C4782-D9A6-744E-95DE-AB2B32840C4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0079D41A-6673-064B-8551-7FC265718A5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AA3BD188-7D49-8E46-A012-F54D376A74E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B9E8842-62F6-6F49-8A9B-B4D2E7065998}" type="datetimeFigureOut">
              <a:rPr lang="en-US" smtClean="0">
                <a:solidFill>
                  <a:srgbClr val="1E2860">
                    <a:tint val="75000"/>
                  </a:srgbClr>
                </a:solidFill>
                <a:latin typeface="Calibri"/>
              </a:rPr>
              <a:pPr defTabSz="914400"/>
              <a:t>21/10/19</a:t>
            </a:fld>
            <a:endParaRPr lang="en-US">
              <a:solidFill>
                <a:srgbClr val="1E2860">
                  <a:tint val="75000"/>
                </a:srgbClr>
              </a:solidFill>
              <a:latin typeface="Calibri"/>
            </a:endParaRPr>
          </a:p>
        </p:txBody>
      </p:sp>
      <p:sp>
        <p:nvSpPr>
          <p:cNvPr id="5" name="Footer Placeholder 4">
            <a:extLst>
              <a:ext uri="{FF2B5EF4-FFF2-40B4-BE49-F238E27FC236}">
                <a16:creationId xmlns="" xmlns:a16="http://schemas.microsoft.com/office/drawing/2014/main" id="{489AA974-33FA-014C-8CF5-89FD6E483C2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srgbClr val="1E2860">
                  <a:tint val="75000"/>
                </a:srgbClr>
              </a:solidFill>
              <a:latin typeface="Calibri"/>
            </a:endParaRPr>
          </a:p>
        </p:txBody>
      </p:sp>
      <p:sp>
        <p:nvSpPr>
          <p:cNvPr id="6" name="Slide Number Placeholder 5">
            <a:extLst>
              <a:ext uri="{FF2B5EF4-FFF2-40B4-BE49-F238E27FC236}">
                <a16:creationId xmlns="" xmlns:a16="http://schemas.microsoft.com/office/drawing/2014/main" id="{BA9BC96C-6707-6549-9C24-8835C3525D2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2337D12-39C9-5949-B6F3-227290EB69E7}" type="slidenum">
              <a:rPr lang="en-US" smtClean="0">
                <a:solidFill>
                  <a:srgbClr val="1E2860">
                    <a:tint val="75000"/>
                  </a:srgbClr>
                </a:solidFill>
                <a:latin typeface="Calibri"/>
              </a:rPr>
              <a:pPr defTabSz="914400"/>
              <a:t>‹#›</a:t>
            </a:fld>
            <a:endParaRPr lang="en-US">
              <a:solidFill>
                <a:srgbClr val="1E2860">
                  <a:tint val="75000"/>
                </a:srgbClr>
              </a:solidFill>
              <a:latin typeface="Calibri"/>
            </a:endParaRPr>
          </a:p>
        </p:txBody>
      </p:sp>
    </p:spTree>
    <p:extLst>
      <p:ext uri="{BB962C8B-B14F-4D97-AF65-F5344CB8AC3E}">
        <p14:creationId xmlns:p14="http://schemas.microsoft.com/office/powerpoint/2010/main" val="1801706849"/>
      </p:ext>
    </p:extLst>
  </p:cSld>
  <p:clrMap bg1="lt1" tx1="dk1" bg2="lt2" tx2="dk2" accent1="accent1" accent2="accent2" accent3="accent3" accent4="accent4" accent5="accent5" accent6="accent6" hlink="hlink" folHlink="folHlink"/>
  <p:sldLayoutIdLst>
    <p:sldLayoutId id="2147483700" r:id="rId1"/>
    <p:sldLayoutId id="2147483701" r:id="rId2"/>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F3C4782-D9A6-744E-95DE-AB2B32840C42}"/>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0079D41A-6673-064B-8551-7FC265718A5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AA3BD188-7D49-8E46-A012-F54D376A74E2}"/>
              </a:ext>
            </a:extLst>
          </p:cNvPr>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B9E8842-62F6-6F49-8A9B-B4D2E7065998}" type="datetimeFigureOut">
              <a:rPr lang="en-US" smtClean="0">
                <a:solidFill>
                  <a:srgbClr val="1E2860">
                    <a:tint val="75000"/>
                  </a:srgbClr>
                </a:solidFill>
                <a:latin typeface="Calibri"/>
              </a:rPr>
              <a:pPr defTabSz="914400"/>
              <a:t>21/10/19</a:t>
            </a:fld>
            <a:endParaRPr lang="en-US" dirty="0">
              <a:solidFill>
                <a:srgbClr val="1E2860">
                  <a:tint val="75000"/>
                </a:srgbClr>
              </a:solidFill>
              <a:latin typeface="Calibri"/>
            </a:endParaRPr>
          </a:p>
        </p:txBody>
      </p:sp>
      <p:sp>
        <p:nvSpPr>
          <p:cNvPr id="5" name="Footer Placeholder 4">
            <a:extLst>
              <a:ext uri="{FF2B5EF4-FFF2-40B4-BE49-F238E27FC236}">
                <a16:creationId xmlns="" xmlns:a16="http://schemas.microsoft.com/office/drawing/2014/main" id="{489AA974-33FA-014C-8CF5-89FD6E483C20}"/>
              </a:ext>
            </a:extLst>
          </p:cNvPr>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srgbClr val="1E2860">
                  <a:tint val="75000"/>
                </a:srgbClr>
              </a:solidFill>
              <a:latin typeface="Calibri"/>
            </a:endParaRPr>
          </a:p>
        </p:txBody>
      </p:sp>
      <p:sp>
        <p:nvSpPr>
          <p:cNvPr id="6" name="Slide Number Placeholder 5">
            <a:extLst>
              <a:ext uri="{FF2B5EF4-FFF2-40B4-BE49-F238E27FC236}">
                <a16:creationId xmlns="" xmlns:a16="http://schemas.microsoft.com/office/drawing/2014/main" id="{BA9BC96C-6707-6549-9C24-8835C3525D28}"/>
              </a:ext>
            </a:extLst>
          </p:cNvPr>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2337D12-39C9-5949-B6F3-227290EB69E7}" type="slidenum">
              <a:rPr lang="en-US" smtClean="0">
                <a:solidFill>
                  <a:srgbClr val="1E2860">
                    <a:tint val="75000"/>
                  </a:srgbClr>
                </a:solidFill>
                <a:latin typeface="Calibri"/>
              </a:rPr>
              <a:pPr defTabSz="914400"/>
              <a:t>‹#›</a:t>
            </a:fld>
            <a:endParaRPr lang="en-US" dirty="0">
              <a:solidFill>
                <a:srgbClr val="1E2860">
                  <a:tint val="75000"/>
                </a:srgbClr>
              </a:solidFill>
              <a:latin typeface="Calibri"/>
            </a:endParaRPr>
          </a:p>
        </p:txBody>
      </p:sp>
    </p:spTree>
    <p:extLst>
      <p:ext uri="{BB962C8B-B14F-4D97-AF65-F5344CB8AC3E}">
        <p14:creationId xmlns:p14="http://schemas.microsoft.com/office/powerpoint/2010/main" val="3712169483"/>
      </p:ext>
    </p:extLst>
  </p:cSld>
  <p:clrMap bg1="lt1" tx1="dk1" bg2="lt2" tx2="dk2" accent1="accent1" accent2="accent2" accent3="accent3" accent4="accent4" accent5="accent5" accent6="accent6" hlink="hlink" folHlink="folHlink"/>
  <p:sldLayoutIdLst>
    <p:sldLayoutId id="2147483703" r:id="rId1"/>
    <p:sldLayoutId id="2147483704" r:id="rId2"/>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dreamstime.com/royalty-free-stock-photo-tour-eiffel-image22855675" TargetMode="Externa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2D96041-180C-3749-B10A-3071F4164CCA}"/>
              </a:ext>
            </a:extLst>
          </p:cNvPr>
          <p:cNvSpPr txBox="1"/>
          <p:nvPr/>
        </p:nvSpPr>
        <p:spPr>
          <a:xfrm>
            <a:off x="472646" y="2505670"/>
            <a:ext cx="7831095" cy="1754327"/>
          </a:xfrm>
          <a:prstGeom prst="rect">
            <a:avLst/>
          </a:prstGeom>
          <a:noFill/>
        </p:spPr>
        <p:txBody>
          <a:bodyPr wrap="square" rtlCol="0">
            <a:spAutoFit/>
          </a:bodyPr>
          <a:lstStyle/>
          <a:p>
            <a:pPr defTabSz="914400"/>
            <a:r>
              <a:rPr lang="en-US" sz="5400" dirty="0" smtClean="0">
                <a:solidFill>
                  <a:srgbClr val="00AED8"/>
                </a:solidFill>
                <a:latin typeface="Arial" panose="020B0604020202020204" pitchFamily="34" charset="0"/>
                <a:cs typeface="Arial" panose="020B0604020202020204" pitchFamily="34" charset="0"/>
              </a:rPr>
              <a:t>Paris Agreement and Rulebook</a:t>
            </a:r>
            <a:endParaRPr lang="en-US" sz="5400" dirty="0">
              <a:solidFill>
                <a:srgbClr val="00AED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4755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GB" dirty="0" smtClean="0">
                <a:latin typeface="Calibri" charset="0"/>
              </a:rPr>
              <a:t>PA vs. UNFCCC</a:t>
            </a:r>
            <a:endParaRPr lang="en-GB" dirty="0">
              <a:latin typeface="Calibri" charset="0"/>
            </a:endParaRPr>
          </a:p>
        </p:txBody>
      </p:sp>
      <p:sp>
        <p:nvSpPr>
          <p:cNvPr id="3" name="Content Placeholder 2"/>
          <p:cNvSpPr>
            <a:spLocks noGrp="1"/>
          </p:cNvSpPr>
          <p:nvPr>
            <p:ph idx="1"/>
          </p:nvPr>
        </p:nvSpPr>
        <p:spPr/>
        <p:txBody>
          <a:bodyPr>
            <a:normAutofit fontScale="92500"/>
          </a:bodyPr>
          <a:lstStyle/>
          <a:p>
            <a:r>
              <a:rPr lang="en-GB" sz="2800" dirty="0">
                <a:latin typeface="Calibri" charset="0"/>
              </a:rPr>
              <a:t>Equity and CBDRRC: capacity and national circumstances &gt; historic </a:t>
            </a:r>
            <a:r>
              <a:rPr lang="en-GB" sz="2800" dirty="0" smtClean="0">
                <a:latin typeface="Calibri" charset="0"/>
              </a:rPr>
              <a:t>responsibility</a:t>
            </a:r>
          </a:p>
          <a:p>
            <a:r>
              <a:rPr lang="en-GB" sz="2800" dirty="0" smtClean="0">
                <a:latin typeface="Calibri" charset="0"/>
              </a:rPr>
              <a:t>Upfront finance as a result of historic responsibilities (-) </a:t>
            </a:r>
            <a:endParaRPr lang="en-GB" sz="2800" dirty="0">
              <a:latin typeface="Calibri" charset="0"/>
            </a:endParaRPr>
          </a:p>
          <a:p>
            <a:r>
              <a:rPr lang="en-GB" sz="2800" dirty="0">
                <a:latin typeface="Calibri" charset="0"/>
              </a:rPr>
              <a:t>Specific needs, special circumstances and vulnerability of developing country parties: all parties (mitigation/adaptation) but within vulnerability (+</a:t>
            </a:r>
            <a:r>
              <a:rPr lang="en-GB" sz="2800" dirty="0" smtClean="0">
                <a:latin typeface="Calibri" charset="0"/>
              </a:rPr>
              <a:t>)</a:t>
            </a:r>
            <a:endParaRPr lang="en-GB" sz="2800" dirty="0">
              <a:latin typeface="Calibri" charset="0"/>
            </a:endParaRPr>
          </a:p>
          <a:p>
            <a:r>
              <a:rPr lang="en-GB" sz="2800" dirty="0">
                <a:latin typeface="Calibri" charset="0"/>
              </a:rPr>
              <a:t>Precautionary principle: Art.2 (+), adaptation (+)</a:t>
            </a:r>
          </a:p>
          <a:p>
            <a:r>
              <a:rPr lang="en-GB" sz="2800" dirty="0">
                <a:latin typeface="Calibri" charset="0"/>
              </a:rPr>
              <a:t>Sustainable Development: no bunker </a:t>
            </a:r>
            <a:r>
              <a:rPr lang="en-GB" sz="2800" dirty="0" smtClean="0">
                <a:latin typeface="Calibri" charset="0"/>
              </a:rPr>
              <a:t>fuels, intellectual </a:t>
            </a:r>
            <a:r>
              <a:rPr lang="en-GB" sz="2800" dirty="0">
                <a:latin typeface="Calibri" charset="0"/>
              </a:rPr>
              <a:t>property rights (-)</a:t>
            </a:r>
          </a:p>
          <a:p>
            <a:r>
              <a:rPr lang="en-GB" sz="2800" dirty="0">
                <a:latin typeface="Calibri" charset="0"/>
              </a:rPr>
              <a:t>Principle of Cooperation </a:t>
            </a:r>
            <a:r>
              <a:rPr lang="en-GB" sz="2800" dirty="0" smtClean="0">
                <a:latin typeface="Calibri" charset="0"/>
              </a:rPr>
              <a:t>– </a:t>
            </a:r>
            <a:r>
              <a:rPr lang="en-GB" sz="2800" dirty="0">
                <a:latin typeface="Calibri" charset="0"/>
              </a:rPr>
              <a:t>e.g. address gaps in </a:t>
            </a:r>
            <a:r>
              <a:rPr lang="en-GB" sz="2800" dirty="0" smtClean="0">
                <a:latin typeface="Calibri" charset="0"/>
              </a:rPr>
              <a:t>law (?)</a:t>
            </a:r>
            <a:endParaRPr lang="en-GB" sz="2800" dirty="0">
              <a:latin typeface="Calibri" charset="0"/>
            </a:endParaRPr>
          </a:p>
          <a:p>
            <a:pPr>
              <a:buFont typeface="Arial" charset="0"/>
              <a:buNone/>
            </a:pPr>
            <a:endParaRPr lang="en-GB" dirty="0">
              <a:latin typeface="Calibri" charset="0"/>
            </a:endParaRPr>
          </a:p>
          <a:p>
            <a:pPr>
              <a:buFont typeface="Arial" charset="0"/>
              <a:buNone/>
            </a:pPr>
            <a:endParaRPr lang="en-GB" dirty="0">
              <a:latin typeface="Calibri" charset="0"/>
            </a:endParaRPr>
          </a:p>
          <a:p>
            <a:pPr>
              <a:buFont typeface="Arial" charset="0"/>
              <a:buNone/>
            </a:pPr>
            <a:endParaRPr lang="en-GB" dirty="0">
              <a:latin typeface="Calibri" charset="0"/>
            </a:endParaRPr>
          </a:p>
          <a:p>
            <a:endParaRPr lang="en-GB" dirty="0">
              <a:latin typeface="Calibri" charset="0"/>
            </a:endParaRPr>
          </a:p>
        </p:txBody>
      </p:sp>
    </p:spTree>
    <p:extLst>
      <p:ext uri="{BB962C8B-B14F-4D97-AF65-F5344CB8AC3E}">
        <p14:creationId xmlns:p14="http://schemas.microsoft.com/office/powerpoint/2010/main" val="454004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B_COP24_15Dec18_KiaraWorth-80-1550x80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795" y="914402"/>
            <a:ext cx="8585664" cy="4453467"/>
          </a:xfrm>
          <a:prstGeom prst="rect">
            <a:avLst/>
          </a:prstGeom>
        </p:spPr>
      </p:pic>
    </p:spTree>
    <p:extLst>
      <p:ext uri="{BB962C8B-B14F-4D97-AF65-F5344CB8AC3E}">
        <p14:creationId xmlns:p14="http://schemas.microsoft.com/office/powerpoint/2010/main" val="389462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COP24 Katowice I</a:t>
            </a:r>
            <a:endParaRPr lang="en-US" dirty="0"/>
          </a:p>
        </p:txBody>
      </p:sp>
      <p:sp>
        <p:nvSpPr>
          <p:cNvPr id="3" name="Content Placeholder 2"/>
          <p:cNvSpPr>
            <a:spLocks noGrp="1"/>
          </p:cNvSpPr>
          <p:nvPr>
            <p:ph idx="1"/>
          </p:nvPr>
        </p:nvSpPr>
        <p:spPr/>
        <p:txBody>
          <a:bodyPr>
            <a:normAutofit/>
          </a:bodyPr>
          <a:lstStyle/>
          <a:p>
            <a:r>
              <a:rPr lang="en-US" dirty="0" smtClean="0"/>
              <a:t>“Rulebook”, “work program”, “implementation rules”</a:t>
            </a:r>
          </a:p>
          <a:p>
            <a:r>
              <a:rPr lang="en-US" dirty="0" smtClean="0"/>
              <a:t>NDC guidance and accounting – not common time frames</a:t>
            </a:r>
          </a:p>
          <a:p>
            <a:r>
              <a:rPr lang="en-US" dirty="0" smtClean="0"/>
              <a:t>Program and functioning of Forum on the Impact of the Implementation of Response Measures</a:t>
            </a:r>
          </a:p>
          <a:p>
            <a:r>
              <a:rPr lang="en-US" dirty="0" smtClean="0"/>
              <a:t>Not Art.6 cooperative approaches/markets</a:t>
            </a:r>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144745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COP24 Katowice II</a:t>
            </a:r>
            <a:endParaRPr lang="en-US" dirty="0"/>
          </a:p>
        </p:txBody>
      </p:sp>
      <p:sp>
        <p:nvSpPr>
          <p:cNvPr id="3" name="Content Placeholder 2"/>
          <p:cNvSpPr>
            <a:spLocks noGrp="1"/>
          </p:cNvSpPr>
          <p:nvPr>
            <p:ph idx="1"/>
          </p:nvPr>
        </p:nvSpPr>
        <p:spPr/>
        <p:txBody>
          <a:bodyPr>
            <a:normAutofit/>
          </a:bodyPr>
          <a:lstStyle/>
          <a:p>
            <a:r>
              <a:rPr lang="en-US" dirty="0" smtClean="0"/>
              <a:t>Adaptation communication, increased visibility of adaptation efforts (recognition?)</a:t>
            </a:r>
          </a:p>
          <a:p>
            <a:r>
              <a:rPr lang="en-US" dirty="0" smtClean="0"/>
              <a:t>Loss and damage</a:t>
            </a:r>
          </a:p>
          <a:p>
            <a:r>
              <a:rPr lang="en-US" dirty="0" smtClean="0"/>
              <a:t>Monitoring of finance flows, adaptation fund &amp; discussions on new finance goal start 2020</a:t>
            </a:r>
          </a:p>
          <a:p>
            <a:r>
              <a:rPr lang="en-US" dirty="0" smtClean="0"/>
              <a:t>Technology framework (Art.10.4)</a:t>
            </a:r>
          </a:p>
          <a:p>
            <a:r>
              <a:rPr lang="en-US" dirty="0" smtClean="0"/>
              <a:t>Not capacity building</a:t>
            </a:r>
          </a:p>
          <a:p>
            <a:endParaRPr lang="en-US" dirty="0" smtClean="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2533988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COP24 Katowice III</a:t>
            </a:r>
            <a:endParaRPr lang="en-US" dirty="0"/>
          </a:p>
        </p:txBody>
      </p:sp>
      <p:sp>
        <p:nvSpPr>
          <p:cNvPr id="3" name="Content Placeholder 2"/>
          <p:cNvSpPr>
            <a:spLocks noGrp="1"/>
          </p:cNvSpPr>
          <p:nvPr>
            <p:ph idx="1"/>
          </p:nvPr>
        </p:nvSpPr>
        <p:spPr/>
        <p:txBody>
          <a:bodyPr>
            <a:normAutofit/>
          </a:bodyPr>
          <a:lstStyle/>
          <a:p>
            <a:r>
              <a:rPr lang="en-US" dirty="0" smtClean="0"/>
              <a:t>Common </a:t>
            </a:r>
            <a:r>
              <a:rPr lang="en-US" dirty="0"/>
              <a:t>set of rules with flexibility to report under </a:t>
            </a:r>
            <a:r>
              <a:rPr lang="en-US" dirty="0" smtClean="0"/>
              <a:t>the enhanced transparency framework</a:t>
            </a:r>
          </a:p>
          <a:p>
            <a:r>
              <a:rPr lang="en-US" dirty="0" smtClean="0"/>
              <a:t>Input and outcomes of the Global </a:t>
            </a:r>
            <a:r>
              <a:rPr lang="en-US" dirty="0" err="1" smtClean="0"/>
              <a:t>stocktake</a:t>
            </a:r>
            <a:r>
              <a:rPr lang="en-US" dirty="0" smtClean="0"/>
              <a:t> (Art.14)</a:t>
            </a:r>
          </a:p>
          <a:p>
            <a:r>
              <a:rPr lang="en-US" dirty="0" smtClean="0"/>
              <a:t>Modalities and procedures for involvement of the Committee to facilitate implementation and promote compliance</a:t>
            </a:r>
            <a:endParaRPr lang="en-US" dirty="0"/>
          </a:p>
          <a:p>
            <a:endParaRPr lang="en-US" dirty="0"/>
          </a:p>
        </p:txBody>
      </p:sp>
    </p:spTree>
    <p:extLst>
      <p:ext uri="{BB962C8B-B14F-4D97-AF65-F5344CB8AC3E}">
        <p14:creationId xmlns:p14="http://schemas.microsoft.com/office/powerpoint/2010/main" val="2617432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dirty="0" smtClean="0"/>
              <a:t>IPCC special report on 1.5 degrees</a:t>
            </a:r>
            <a:endParaRPr lang="en-US" dirty="0"/>
          </a:p>
        </p:txBody>
      </p:sp>
      <p:sp>
        <p:nvSpPr>
          <p:cNvPr id="32770" name="Content Placeholder 2"/>
          <p:cNvSpPr>
            <a:spLocks noGrp="1"/>
          </p:cNvSpPr>
          <p:nvPr>
            <p:ph idx="1"/>
          </p:nvPr>
        </p:nvSpPr>
        <p:spPr/>
        <p:txBody>
          <a:bodyPr>
            <a:normAutofit fontScale="92500"/>
          </a:bodyPr>
          <a:lstStyle/>
          <a:p>
            <a:r>
              <a:rPr lang="en-US" dirty="0" smtClean="0"/>
              <a:t>World temperature has already risen by over 1C since pre-industrial times due to human activity</a:t>
            </a:r>
          </a:p>
          <a:p>
            <a:r>
              <a:rPr lang="en-US" dirty="0" smtClean="0"/>
              <a:t>Current emission </a:t>
            </a:r>
            <a:r>
              <a:rPr lang="en-US" dirty="0" smtClean="0"/>
              <a:t>reduction </a:t>
            </a:r>
            <a:r>
              <a:rPr lang="en-US" dirty="0" smtClean="0"/>
              <a:t>pledges under Paris Agreement will not limit global warming to 1.5C</a:t>
            </a:r>
          </a:p>
          <a:p>
            <a:r>
              <a:rPr lang="en-US" dirty="0" smtClean="0"/>
              <a:t>On current trends it is likely to pass 1.5C mark between 2030 and 2052</a:t>
            </a:r>
          </a:p>
          <a:p>
            <a:r>
              <a:rPr lang="en-US" dirty="0" smtClean="0"/>
              <a:t>Countries will need to increase ambition significantly before 2030 to limit temperature rise to 1.5C</a:t>
            </a:r>
            <a:endParaRPr lang="en-US" dirty="0"/>
          </a:p>
        </p:txBody>
      </p:sp>
    </p:spTree>
    <p:extLst>
      <p:ext uri="{BB962C8B-B14F-4D97-AF65-F5344CB8AC3E}">
        <p14:creationId xmlns:p14="http://schemas.microsoft.com/office/powerpoint/2010/main" val="35778503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50123514"/>
              </p:ext>
            </p:extLst>
          </p:nvPr>
        </p:nvGraphicFramePr>
        <p:xfrm>
          <a:off x="1744133" y="694266"/>
          <a:ext cx="5875867" cy="5946140"/>
        </p:xfrm>
        <a:graphic>
          <a:graphicData uri="http://schemas.openxmlformats.org/drawingml/2006/table">
            <a:tbl>
              <a:tblPr firstRow="1" bandRow="1">
                <a:tableStyleId>{2D5ABB26-0587-4C30-8999-92F81FD0307C}</a:tableStyleId>
              </a:tblPr>
              <a:tblGrid>
                <a:gridCol w="5875867"/>
              </a:tblGrid>
              <a:tr h="1282700">
                <a:tc>
                  <a:txBody>
                    <a:bodyPr/>
                    <a:lstStyle/>
                    <a:p>
                      <a:pPr algn="ctr"/>
                      <a:r>
                        <a:rPr lang="en-US" sz="3200" dirty="0" smtClean="0"/>
                        <a:t>Paris Agreement</a:t>
                      </a:r>
                      <a:endParaRPr lang="en-US" sz="3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282700">
                <a:tc>
                  <a:txBody>
                    <a:bodyPr/>
                    <a:lstStyle/>
                    <a:p>
                      <a:pPr algn="ctr"/>
                      <a:r>
                        <a:rPr lang="en-US" sz="3200" dirty="0" smtClean="0"/>
                        <a:t>Implementation</a:t>
                      </a:r>
                      <a:r>
                        <a:rPr lang="en-US" sz="3200" baseline="0" dirty="0" smtClean="0"/>
                        <a:t> rules, methods, processes</a:t>
                      </a:r>
                    </a:p>
                    <a:p>
                      <a:pPr algn="ctr"/>
                      <a:endParaRPr lang="en-US" sz="3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282700">
                <a:tc>
                  <a:txBody>
                    <a:bodyPr/>
                    <a:lstStyle/>
                    <a:p>
                      <a:pPr algn="ctr"/>
                      <a:r>
                        <a:rPr lang="en-US" sz="3200" dirty="0" smtClean="0"/>
                        <a:t>National implementation</a:t>
                      </a:r>
                      <a:r>
                        <a:rPr lang="en-US" sz="3200" baseline="0" dirty="0" smtClean="0"/>
                        <a:t> by parties</a:t>
                      </a:r>
                    </a:p>
                    <a:p>
                      <a:pPr algn="ctr"/>
                      <a:endParaRPr lang="en-US" sz="3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282700">
                <a:tc>
                  <a:txBody>
                    <a:bodyPr/>
                    <a:lstStyle/>
                    <a:p>
                      <a:pPr algn="ctr"/>
                      <a:r>
                        <a:rPr lang="en-US" sz="3200" dirty="0" smtClean="0"/>
                        <a:t>Policy,</a:t>
                      </a:r>
                      <a:r>
                        <a:rPr lang="en-US" sz="3200" baseline="0" dirty="0" smtClean="0"/>
                        <a:t> law, regulations, economic tools, awareness raising, etc.</a:t>
                      </a:r>
                    </a:p>
                    <a:p>
                      <a:pPr algn="ctr"/>
                      <a:endParaRPr lang="en-US" sz="3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39061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81000" y="533402"/>
          <a:ext cx="8458200" cy="5864227"/>
        </p:xfrm>
        <a:graphic>
          <a:graphicData uri="http://schemas.openxmlformats.org/drawingml/2006/table">
            <a:tbl>
              <a:tblPr/>
              <a:tblGrid>
                <a:gridCol w="1974850"/>
                <a:gridCol w="6483350"/>
              </a:tblGrid>
              <a:tr h="282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dirty="0">
                          <a:ln>
                            <a:noFill/>
                          </a:ln>
                          <a:solidFill>
                            <a:schemeClr val="tx1"/>
                          </a:solidFill>
                          <a:effectLst/>
                          <a:latin typeface="Calibri" charset="0"/>
                          <a:ea typeface="ＭＳ Ｐゴシック" charset="0"/>
                          <a:cs typeface="Calibri" charset="0"/>
                        </a:rPr>
                        <a:t>Section</a:t>
                      </a:r>
                      <a:endParaRPr kumimoji="0" lang="en-GB" sz="1500" b="0" i="0" u="none" strike="noStrike" cap="none" normalizeH="0" baseline="0" dirty="0">
                        <a:ln>
                          <a:noFill/>
                        </a:ln>
                        <a:solidFill>
                          <a:schemeClr val="tx1"/>
                        </a:solidFill>
                        <a:effectLst/>
                        <a:latin typeface="Cambria" charset="0"/>
                        <a:ea typeface="ＭＳ Ｐゴシック" charset="0"/>
                      </a:endParaRPr>
                    </a:p>
                  </a:txBody>
                  <a:tcPr marL="47682" marR="476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dirty="0">
                          <a:ln>
                            <a:noFill/>
                          </a:ln>
                          <a:solidFill>
                            <a:schemeClr val="tx1"/>
                          </a:solidFill>
                          <a:effectLst/>
                          <a:latin typeface="Calibri" charset="0"/>
                          <a:ea typeface="ＭＳ Ｐゴシック" charset="0"/>
                          <a:cs typeface="Calibri" charset="0"/>
                        </a:rPr>
                        <a:t>Provisions</a:t>
                      </a:r>
                      <a:endParaRPr kumimoji="0" lang="en-GB" sz="1500" b="0" i="0" u="none" strike="noStrike" cap="none" normalizeH="0" baseline="0" dirty="0">
                        <a:ln>
                          <a:noFill/>
                        </a:ln>
                        <a:solidFill>
                          <a:schemeClr val="tx1"/>
                        </a:solidFill>
                        <a:effectLst/>
                        <a:latin typeface="Cambria" charset="0"/>
                        <a:ea typeface="ＭＳ Ｐゴシック" charset="0"/>
                      </a:endParaRPr>
                    </a:p>
                  </a:txBody>
                  <a:tcPr marL="47682" marR="476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r>
              <a:tr h="565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chemeClr val="tx1"/>
                          </a:solidFill>
                          <a:effectLst/>
                          <a:latin typeface="Calibri" charset="0"/>
                          <a:ea typeface="ＭＳ Ｐゴシック" charset="0"/>
                          <a:cs typeface="Calibri" charset="0"/>
                        </a:rPr>
                        <a:t>General</a:t>
                      </a:r>
                      <a:endParaRPr kumimoji="0" lang="en-GB" sz="1500" b="0" i="0" u="none" strike="noStrike" cap="none" normalizeH="0" baseline="0" dirty="0">
                        <a:ln>
                          <a:noFill/>
                        </a:ln>
                        <a:solidFill>
                          <a:schemeClr val="tx1"/>
                        </a:solidFill>
                        <a:effectLst/>
                        <a:latin typeface="Cambria" charset="0"/>
                        <a:ea typeface="ＭＳ Ｐゴシック" charset="0"/>
                      </a:endParaRPr>
                    </a:p>
                  </a:txBody>
                  <a:tcPr marL="47682" marR="476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chemeClr val="tx1"/>
                          </a:solidFill>
                          <a:effectLst/>
                          <a:latin typeface="Calibri" charset="0"/>
                          <a:ea typeface="ＭＳ Ｐゴシック" charset="0"/>
                          <a:cs typeface="Calibri" charset="0"/>
                        </a:rPr>
                        <a:t>Preamble, Article 1 – definitions, Art.2 – the Agreement’s purpose and Art.3 – NDCs</a:t>
                      </a:r>
                      <a:endParaRPr kumimoji="0" lang="en-GB" sz="1500" b="0" i="0" u="none" strike="noStrike" cap="none" normalizeH="0" baseline="0" dirty="0">
                        <a:ln>
                          <a:noFill/>
                        </a:ln>
                        <a:solidFill>
                          <a:schemeClr val="tx1"/>
                        </a:solidFill>
                        <a:effectLst/>
                        <a:latin typeface="Cambria" charset="0"/>
                        <a:ea typeface="ＭＳ Ｐゴシック" charset="0"/>
                      </a:endParaRPr>
                    </a:p>
                  </a:txBody>
                  <a:tcPr marL="47682" marR="476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75">
                <a:tc rowSpan="9">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chemeClr val="tx1"/>
                          </a:solidFill>
                          <a:effectLst/>
                          <a:latin typeface="Calibri" charset="0"/>
                          <a:ea typeface="ＭＳ Ｐゴシック" charset="0"/>
                          <a:cs typeface="Calibri" charset="0"/>
                        </a:rPr>
                        <a:t>Main substantive elements and commitments</a:t>
                      </a:r>
                      <a:endParaRPr kumimoji="0" lang="en-GB" sz="1500" b="0" i="0" u="none" strike="noStrike" cap="none" normalizeH="0" baseline="0" dirty="0">
                        <a:ln>
                          <a:noFill/>
                        </a:ln>
                        <a:solidFill>
                          <a:schemeClr val="tx1"/>
                        </a:solidFill>
                        <a:effectLst/>
                        <a:latin typeface="Cambria" charset="0"/>
                        <a:ea typeface="ＭＳ Ｐゴシック" charset="0"/>
                      </a:endParaRPr>
                    </a:p>
                  </a:txBody>
                  <a:tcPr marL="47682" marR="476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chemeClr val="tx1"/>
                          </a:solidFill>
                          <a:effectLst/>
                          <a:latin typeface="Calibri" charset="0"/>
                          <a:ea typeface="ＭＳ Ｐゴシック" charset="0"/>
                          <a:cs typeface="Calibri" charset="0"/>
                        </a:rPr>
                        <a:t>Art.4 – mitigation</a:t>
                      </a:r>
                      <a:endParaRPr kumimoji="0" lang="en-GB" sz="1500" b="0" i="0" u="none" strike="noStrike" cap="none" normalizeH="0" baseline="0" dirty="0">
                        <a:ln>
                          <a:noFill/>
                        </a:ln>
                        <a:solidFill>
                          <a:schemeClr val="tx1"/>
                        </a:solidFill>
                        <a:effectLst/>
                        <a:latin typeface="Cambria" charset="0"/>
                        <a:ea typeface="ＭＳ Ｐゴシック" charset="0"/>
                      </a:endParaRPr>
                    </a:p>
                  </a:txBody>
                  <a:tcPr marL="47682" marR="476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chemeClr val="tx1"/>
                          </a:solidFill>
                          <a:effectLst/>
                          <a:latin typeface="Calibri" charset="0"/>
                          <a:ea typeface="ＭＳ Ｐゴシック" charset="0"/>
                          <a:cs typeface="Calibri" charset="0"/>
                        </a:rPr>
                        <a:t>Art.5 – greenhouse gas sinks and reservoirs and REDD+</a:t>
                      </a:r>
                      <a:endParaRPr kumimoji="0" lang="en-GB" sz="1500" b="0" i="0" u="none" strike="noStrike" cap="none" normalizeH="0" baseline="0" dirty="0">
                        <a:ln>
                          <a:noFill/>
                        </a:ln>
                        <a:solidFill>
                          <a:schemeClr val="tx1"/>
                        </a:solidFill>
                        <a:effectLst/>
                        <a:latin typeface="Cambria" charset="0"/>
                        <a:ea typeface="ＭＳ Ｐゴシック" charset="0"/>
                      </a:endParaRPr>
                    </a:p>
                  </a:txBody>
                  <a:tcPr marL="47682" marR="476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chemeClr val="tx1"/>
                          </a:solidFill>
                          <a:effectLst/>
                          <a:latin typeface="Calibri" charset="0"/>
                          <a:ea typeface="ＭＳ Ｐゴシック" charset="0"/>
                          <a:cs typeface="Calibri" charset="0"/>
                        </a:rPr>
                        <a:t>Art.6 – cooperative  approaches</a:t>
                      </a:r>
                      <a:endParaRPr kumimoji="0" lang="en-GB" sz="1500" b="0" i="0" u="none" strike="noStrike" cap="none" normalizeH="0" baseline="0" dirty="0">
                        <a:ln>
                          <a:noFill/>
                        </a:ln>
                        <a:solidFill>
                          <a:schemeClr val="tx1"/>
                        </a:solidFill>
                        <a:effectLst/>
                        <a:latin typeface="Cambria" charset="0"/>
                        <a:ea typeface="ＭＳ Ｐゴシック" charset="0"/>
                      </a:endParaRPr>
                    </a:p>
                  </a:txBody>
                  <a:tcPr marL="47682" marR="476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chemeClr val="tx1"/>
                          </a:solidFill>
                          <a:effectLst/>
                          <a:latin typeface="Calibri" charset="0"/>
                          <a:ea typeface="ＭＳ Ｐゴシック" charset="0"/>
                          <a:cs typeface="Calibri" charset="0"/>
                        </a:rPr>
                        <a:t>Art.7 – adaptation</a:t>
                      </a:r>
                      <a:endParaRPr kumimoji="0" lang="en-GB" sz="1500" b="0" i="0" u="none" strike="noStrike" cap="none" normalizeH="0" baseline="0" dirty="0">
                        <a:ln>
                          <a:noFill/>
                        </a:ln>
                        <a:solidFill>
                          <a:schemeClr val="tx1"/>
                        </a:solidFill>
                        <a:effectLst/>
                        <a:latin typeface="Cambria" charset="0"/>
                        <a:ea typeface="ＭＳ Ｐゴシック" charset="0"/>
                      </a:endParaRPr>
                    </a:p>
                  </a:txBody>
                  <a:tcPr marL="47682" marR="476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chemeClr val="tx1"/>
                          </a:solidFill>
                          <a:effectLst/>
                          <a:latin typeface="Calibri" charset="0"/>
                          <a:ea typeface="ＭＳ Ｐゴシック" charset="0"/>
                          <a:cs typeface="Calibri" charset="0"/>
                        </a:rPr>
                        <a:t>Art.8 – loss  and damage </a:t>
                      </a:r>
                      <a:endParaRPr kumimoji="0" lang="en-GB" sz="1500" b="0" i="0" u="none" strike="noStrike" cap="none" normalizeH="0" baseline="0" dirty="0">
                        <a:ln>
                          <a:noFill/>
                        </a:ln>
                        <a:solidFill>
                          <a:schemeClr val="tx1"/>
                        </a:solidFill>
                        <a:effectLst/>
                        <a:latin typeface="Cambria" charset="0"/>
                        <a:ea typeface="ＭＳ Ｐゴシック" charset="0"/>
                      </a:endParaRPr>
                    </a:p>
                  </a:txBody>
                  <a:tcPr marL="47682" marR="476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chemeClr val="tx1"/>
                          </a:solidFill>
                          <a:effectLst/>
                          <a:latin typeface="Calibri" charset="0"/>
                          <a:ea typeface="ＭＳ Ｐゴシック" charset="0"/>
                          <a:cs typeface="Calibri" charset="0"/>
                        </a:rPr>
                        <a:t>Art.9 – finance  </a:t>
                      </a:r>
                      <a:endParaRPr kumimoji="0" lang="en-GB" sz="1500" b="0" i="0" u="none" strike="noStrike" cap="none" normalizeH="0" baseline="0" dirty="0">
                        <a:ln>
                          <a:noFill/>
                        </a:ln>
                        <a:solidFill>
                          <a:schemeClr val="tx1"/>
                        </a:solidFill>
                        <a:effectLst/>
                        <a:latin typeface="Cambria" charset="0"/>
                        <a:ea typeface="ＭＳ Ｐゴシック" charset="0"/>
                      </a:endParaRPr>
                    </a:p>
                  </a:txBody>
                  <a:tcPr marL="47682" marR="476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chemeClr val="tx1"/>
                          </a:solidFill>
                          <a:effectLst/>
                          <a:latin typeface="Calibri" charset="0"/>
                          <a:ea typeface="ＭＳ Ｐゴシック" charset="0"/>
                          <a:cs typeface="Calibri" charset="0"/>
                        </a:rPr>
                        <a:t>Art.10 – technology development and transfer</a:t>
                      </a:r>
                      <a:endParaRPr kumimoji="0" lang="en-GB" sz="1500" b="0" i="0" u="none" strike="noStrike" cap="none" normalizeH="0" baseline="0" dirty="0">
                        <a:ln>
                          <a:noFill/>
                        </a:ln>
                        <a:solidFill>
                          <a:schemeClr val="tx1"/>
                        </a:solidFill>
                        <a:effectLst/>
                        <a:latin typeface="Cambria" charset="0"/>
                        <a:ea typeface="ＭＳ Ｐゴシック" charset="0"/>
                      </a:endParaRPr>
                    </a:p>
                  </a:txBody>
                  <a:tcPr marL="47682" marR="476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chemeClr val="tx1"/>
                          </a:solidFill>
                          <a:effectLst/>
                          <a:latin typeface="Calibri" charset="0"/>
                          <a:ea typeface="ＭＳ Ｐゴシック" charset="0"/>
                          <a:cs typeface="Calibri" charset="0"/>
                        </a:rPr>
                        <a:t>Art.11 – capacity –building</a:t>
                      </a:r>
                      <a:endParaRPr kumimoji="0" lang="en-GB" sz="1500" b="0" i="0" u="none" strike="noStrike" cap="none" normalizeH="0" baseline="0" dirty="0">
                        <a:ln>
                          <a:noFill/>
                        </a:ln>
                        <a:solidFill>
                          <a:schemeClr val="tx1"/>
                        </a:solidFill>
                        <a:effectLst/>
                        <a:latin typeface="Cambria" charset="0"/>
                        <a:ea typeface="ＭＳ Ｐゴシック" charset="0"/>
                      </a:endParaRPr>
                    </a:p>
                  </a:txBody>
                  <a:tcPr marL="47682" marR="476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11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chemeClr val="tx1"/>
                          </a:solidFill>
                          <a:effectLst/>
                          <a:latin typeface="Calibri" charset="0"/>
                          <a:ea typeface="ＭＳ Ｐゴシック" charset="0"/>
                          <a:cs typeface="Calibri" charset="0"/>
                        </a:rPr>
                        <a:t>Art.12 – climate  change awareness and education</a:t>
                      </a:r>
                      <a:endParaRPr kumimoji="0" lang="en-GB" sz="1500" b="0" i="0" u="none" strike="noStrike" cap="none" normalizeH="0" baseline="0" dirty="0">
                        <a:ln>
                          <a:noFill/>
                        </a:ln>
                        <a:solidFill>
                          <a:schemeClr val="tx1"/>
                        </a:solidFill>
                        <a:effectLst/>
                        <a:latin typeface="Cambria" charset="0"/>
                        <a:ea typeface="ＭＳ Ｐゴシック" charset="0"/>
                      </a:endParaRPr>
                    </a:p>
                  </a:txBody>
                  <a:tcPr marL="47682" marR="476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chemeClr val="tx1"/>
                          </a:solidFill>
                          <a:effectLst/>
                          <a:latin typeface="Calibri" charset="0"/>
                          <a:ea typeface="ＭＳ Ｐゴシック" charset="0"/>
                          <a:cs typeface="Calibri" charset="0"/>
                        </a:rPr>
                        <a:t>Reporting, review and compliance</a:t>
                      </a:r>
                      <a:endParaRPr kumimoji="0" lang="en-GB" sz="1500" b="0" i="0" u="none" strike="noStrike" cap="none" normalizeH="0" baseline="0" dirty="0">
                        <a:ln>
                          <a:noFill/>
                        </a:ln>
                        <a:solidFill>
                          <a:schemeClr val="tx1"/>
                        </a:solidFill>
                        <a:effectLst/>
                        <a:latin typeface="Cambria" charset="0"/>
                        <a:ea typeface="ＭＳ Ｐゴシック" charset="0"/>
                      </a:endParaRPr>
                    </a:p>
                  </a:txBody>
                  <a:tcPr marL="47682" marR="476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chemeClr val="tx1"/>
                          </a:solidFill>
                          <a:effectLst/>
                          <a:latin typeface="Calibri" charset="0"/>
                          <a:ea typeface="ＭＳ Ｐゴシック" charset="0"/>
                          <a:cs typeface="Calibri" charset="0"/>
                        </a:rPr>
                        <a:t>Art.13 – transparency, Art.14 – global stocktake and Art.15 – facilitating implementation and compliance</a:t>
                      </a:r>
                      <a:endParaRPr kumimoji="0" lang="en-GB" sz="1500" b="0" i="0" u="none" strike="noStrike" cap="none" normalizeH="0" baseline="0" dirty="0">
                        <a:ln>
                          <a:noFill/>
                        </a:ln>
                        <a:solidFill>
                          <a:schemeClr val="tx1"/>
                        </a:solidFill>
                        <a:effectLst/>
                        <a:latin typeface="Cambria" charset="0"/>
                        <a:ea typeface="ＭＳ Ｐゴシック" charset="0"/>
                      </a:endParaRPr>
                    </a:p>
                  </a:txBody>
                  <a:tcPr marL="47682" marR="476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8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chemeClr val="tx1"/>
                          </a:solidFill>
                          <a:effectLst/>
                          <a:latin typeface="Calibri" charset="0"/>
                          <a:ea typeface="ＭＳ Ｐゴシック" charset="0"/>
                          <a:cs typeface="Calibri" charset="0"/>
                        </a:rPr>
                        <a:t>Institutional arrangements</a:t>
                      </a:r>
                      <a:endParaRPr kumimoji="0" lang="en-GB" sz="1500" b="0" i="0" u="none" strike="noStrike" cap="none" normalizeH="0" baseline="0" dirty="0">
                        <a:ln>
                          <a:noFill/>
                        </a:ln>
                        <a:solidFill>
                          <a:schemeClr val="tx1"/>
                        </a:solidFill>
                        <a:effectLst/>
                        <a:latin typeface="Cambria" charset="0"/>
                        <a:ea typeface="ＭＳ Ｐゴシック" charset="0"/>
                      </a:endParaRPr>
                    </a:p>
                  </a:txBody>
                  <a:tcPr marL="47682" marR="476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chemeClr val="tx1"/>
                          </a:solidFill>
                          <a:effectLst/>
                          <a:latin typeface="Calibri" charset="0"/>
                          <a:ea typeface="ＭＳ Ｐゴシック" charset="0"/>
                          <a:cs typeface="Calibri" charset="0"/>
                        </a:rPr>
                        <a:t>Art.16 – CMA, Art.17 – secretariat, Art.18 – SBI and SBSTA, Art.19 – other bodies and institutional arrangements to serve the Agreement</a:t>
                      </a:r>
                      <a:endParaRPr kumimoji="0" lang="en-GB" sz="1500" b="0" i="0" u="none" strike="noStrike" cap="none" normalizeH="0" baseline="0" dirty="0">
                        <a:ln>
                          <a:noFill/>
                        </a:ln>
                        <a:solidFill>
                          <a:schemeClr val="tx1"/>
                        </a:solidFill>
                        <a:effectLst/>
                        <a:latin typeface="Cambria" charset="0"/>
                        <a:ea typeface="ＭＳ Ｐゴシック" charset="0"/>
                      </a:endParaRPr>
                    </a:p>
                  </a:txBody>
                  <a:tcPr marL="47682" marR="476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76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chemeClr val="tx1"/>
                          </a:solidFill>
                          <a:effectLst/>
                          <a:latin typeface="Calibri" charset="0"/>
                          <a:ea typeface="ＭＳ Ｐゴシック" charset="0"/>
                          <a:cs typeface="Calibri" charset="0"/>
                        </a:rPr>
                        <a:t>Final articles</a:t>
                      </a:r>
                      <a:endParaRPr kumimoji="0" lang="en-GB" sz="1500" b="0" i="0" u="none" strike="noStrike" cap="none" normalizeH="0" baseline="0" dirty="0">
                        <a:ln>
                          <a:noFill/>
                        </a:ln>
                        <a:solidFill>
                          <a:schemeClr val="tx1"/>
                        </a:solidFill>
                        <a:effectLst/>
                        <a:latin typeface="Cambria" charset="0"/>
                        <a:ea typeface="ＭＳ Ｐゴシック" charset="0"/>
                      </a:endParaRPr>
                    </a:p>
                  </a:txBody>
                  <a:tcPr marL="47682" marR="476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chemeClr val="tx1"/>
                          </a:solidFill>
                          <a:effectLst/>
                          <a:latin typeface="Calibri" charset="0"/>
                          <a:ea typeface="ＭＳ Ｐゴシック" charset="0"/>
                          <a:cs typeface="Calibri" charset="0"/>
                        </a:rPr>
                        <a:t>Art.20 – signature and ratification, Art.21 – entry into force, Art.22 – amendments, Art.23 – annexes, Art.24 – dispute settlement, Art.25 – voting, Art.26 – depository, Art.27 – reservations, Art.28 – withdrawal and Art.29 – languages</a:t>
                      </a:r>
                      <a:endParaRPr kumimoji="0" lang="en-GB" sz="1500" b="0" i="0" u="none" strike="noStrike" cap="none" normalizeH="0" baseline="0" dirty="0">
                        <a:ln>
                          <a:noFill/>
                        </a:ln>
                        <a:solidFill>
                          <a:schemeClr val="tx1"/>
                        </a:solidFill>
                        <a:effectLst/>
                        <a:latin typeface="Cambria" charset="0"/>
                        <a:ea typeface="ＭＳ Ｐゴシック" charset="0"/>
                      </a:endParaRPr>
                    </a:p>
                  </a:txBody>
                  <a:tcPr marL="47682" marR="476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582097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GB" dirty="0" smtClean="0"/>
              <a:t>General part</a:t>
            </a:r>
            <a:endParaRPr lang="en-GB" dirty="0"/>
          </a:p>
        </p:txBody>
      </p:sp>
      <p:sp>
        <p:nvSpPr>
          <p:cNvPr id="66562" name="Content Placeholder 2"/>
          <p:cNvSpPr>
            <a:spLocks noGrp="1"/>
          </p:cNvSpPr>
          <p:nvPr>
            <p:ph idx="1"/>
          </p:nvPr>
        </p:nvSpPr>
        <p:spPr/>
        <p:txBody>
          <a:bodyPr>
            <a:normAutofit fontScale="92500" lnSpcReduction="20000"/>
          </a:bodyPr>
          <a:lstStyle/>
          <a:p>
            <a:r>
              <a:rPr lang="en-GB" dirty="0" smtClean="0"/>
              <a:t>Preamble: sustainable development, food production, quality jobs, human rights, Mother Earth, “climate justice”, public participation etc.</a:t>
            </a:r>
          </a:p>
          <a:p>
            <a:r>
              <a:rPr lang="en-GB" dirty="0" smtClean="0"/>
              <a:t>Global goals: to keep global temperatures to “well below 2 °C above pre-industrial levels and pursue efforts to limit the temperature increase to 1.5 °C” (Art.2) </a:t>
            </a:r>
          </a:p>
          <a:p>
            <a:r>
              <a:rPr lang="en-GB" dirty="0" smtClean="0"/>
              <a:t> Guiding principles: equity and CBDRRC in the light of different national circumstances (Art.2)</a:t>
            </a:r>
          </a:p>
          <a:p>
            <a:r>
              <a:rPr lang="en-GB" dirty="0" smtClean="0"/>
              <a:t>Nationally determined contributions (NDCs) in general (Art.3) = main vehicle for climate action</a:t>
            </a:r>
            <a:endParaRPr lang="en-GB" dirty="0"/>
          </a:p>
        </p:txBody>
      </p:sp>
    </p:spTree>
    <p:extLst>
      <p:ext uri="{BB962C8B-B14F-4D97-AF65-F5344CB8AC3E}">
        <p14:creationId xmlns:p14="http://schemas.microsoft.com/office/powerpoint/2010/main" val="3098322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Mitigation and adaptation</a:t>
            </a:r>
            <a:endParaRPr lang="en-US" dirty="0"/>
          </a:p>
        </p:txBody>
      </p:sp>
    </p:spTree>
    <p:extLst>
      <p:ext uri="{BB962C8B-B14F-4D97-AF65-F5344CB8AC3E}">
        <p14:creationId xmlns:p14="http://schemas.microsoft.com/office/powerpoint/2010/main" val="2543286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C144024-6006-7E46-A7DC-62F1FAEF7B3B}"/>
              </a:ext>
            </a:extLst>
          </p:cNvPr>
          <p:cNvSpPr txBox="1"/>
          <p:nvPr/>
        </p:nvSpPr>
        <p:spPr>
          <a:xfrm>
            <a:off x="458507" y="535471"/>
            <a:ext cx="7831095" cy="584775"/>
          </a:xfrm>
          <a:prstGeom prst="rect">
            <a:avLst/>
          </a:prstGeom>
          <a:noFill/>
        </p:spPr>
        <p:txBody>
          <a:bodyPr wrap="square" rtlCol="0">
            <a:spAutoFit/>
          </a:bodyPr>
          <a:lstStyle/>
          <a:p>
            <a:pPr defTabSz="914400"/>
            <a:r>
              <a:rPr lang="en-US" sz="3200" b="1" dirty="0" smtClean="0">
                <a:solidFill>
                  <a:srgbClr val="1E2860"/>
                </a:solidFill>
                <a:latin typeface="Arial" panose="020B0604020202020204" pitchFamily="34" charset="0"/>
                <a:cs typeface="Arial" panose="020B0604020202020204" pitchFamily="34" charset="0"/>
              </a:rPr>
              <a:t>Overview</a:t>
            </a:r>
            <a:endParaRPr lang="en-US" sz="3200" b="1" dirty="0">
              <a:solidFill>
                <a:srgbClr val="1E28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 xmlns:a16="http://schemas.microsoft.com/office/drawing/2014/main" id="{CA6A1BEF-25F5-1B42-9672-7E280814DA9D}"/>
              </a:ext>
            </a:extLst>
          </p:cNvPr>
          <p:cNvSpPr txBox="1"/>
          <p:nvPr/>
        </p:nvSpPr>
        <p:spPr>
          <a:xfrm>
            <a:off x="480769" y="1508289"/>
            <a:ext cx="7869025" cy="4062651"/>
          </a:xfrm>
          <a:prstGeom prst="rect">
            <a:avLst/>
          </a:prstGeom>
          <a:noFill/>
        </p:spPr>
        <p:txBody>
          <a:bodyPr wrap="square" rtlCol="0">
            <a:spAutoFit/>
          </a:bodyPr>
          <a:lstStyle/>
          <a:p>
            <a:pPr marL="342900" indent="-342900" defTabSz="914400">
              <a:lnSpc>
                <a:spcPct val="110000"/>
              </a:lnSpc>
              <a:spcAft>
                <a:spcPts val="2400"/>
              </a:spcAft>
              <a:buClr>
                <a:srgbClr val="00AED8"/>
              </a:buClr>
              <a:buFont typeface="Arial" panose="020B0604020202020204" pitchFamily="34" charset="0"/>
              <a:buChar char="•"/>
            </a:pPr>
            <a:r>
              <a:rPr lang="en-GB" sz="2400" dirty="0">
                <a:solidFill>
                  <a:srgbClr val="E7E6E6">
                    <a:lumMod val="10000"/>
                  </a:srgbClr>
                </a:solidFill>
                <a:latin typeface="Arial" panose="020B0604020202020204" pitchFamily="34" charset="0"/>
                <a:cs typeface="Arial" panose="020B0604020202020204" pitchFamily="34" charset="0"/>
              </a:rPr>
              <a:t>International climate governance</a:t>
            </a:r>
          </a:p>
          <a:p>
            <a:pPr marL="342900" indent="-342900" defTabSz="914400">
              <a:lnSpc>
                <a:spcPct val="110000"/>
              </a:lnSpc>
              <a:spcAft>
                <a:spcPts val="2400"/>
              </a:spcAft>
              <a:buClr>
                <a:srgbClr val="00AED8"/>
              </a:buClr>
              <a:buFont typeface="Arial" panose="020B0604020202020204" pitchFamily="34" charset="0"/>
              <a:buChar char="•"/>
            </a:pPr>
            <a:r>
              <a:rPr lang="en-GB" sz="2400" dirty="0">
                <a:solidFill>
                  <a:srgbClr val="E7E6E6">
                    <a:lumMod val="10000"/>
                  </a:srgbClr>
                </a:solidFill>
                <a:latin typeface="Arial" panose="020B0604020202020204" pitchFamily="34" charset="0"/>
                <a:cs typeface="Arial" panose="020B0604020202020204" pitchFamily="34" charset="0"/>
              </a:rPr>
              <a:t>Paris Agreement and </a:t>
            </a:r>
            <a:r>
              <a:rPr lang="en-GB" sz="2400" dirty="0" smtClean="0">
                <a:solidFill>
                  <a:srgbClr val="E7E6E6">
                    <a:lumMod val="10000"/>
                  </a:srgbClr>
                </a:solidFill>
                <a:latin typeface="Arial" panose="020B0604020202020204" pitchFamily="34" charset="0"/>
                <a:cs typeface="Arial" panose="020B0604020202020204" pitchFamily="34" charset="0"/>
              </a:rPr>
              <a:t>Rulebook in detail</a:t>
            </a:r>
            <a:endParaRPr lang="en-GB" sz="2400" dirty="0">
              <a:solidFill>
                <a:srgbClr val="E7E6E6">
                  <a:lumMod val="10000"/>
                </a:srgbClr>
              </a:solidFill>
              <a:latin typeface="Arial" panose="020B0604020202020204" pitchFamily="34" charset="0"/>
              <a:cs typeface="Arial" panose="020B0604020202020204" pitchFamily="34" charset="0"/>
            </a:endParaRPr>
          </a:p>
          <a:p>
            <a:pPr lvl="1" defTabSz="914400">
              <a:lnSpc>
                <a:spcPct val="110000"/>
              </a:lnSpc>
              <a:spcAft>
                <a:spcPts val="2400"/>
              </a:spcAft>
              <a:buClr>
                <a:srgbClr val="00AED8"/>
              </a:buClr>
            </a:pPr>
            <a:r>
              <a:rPr lang="en-GB" sz="2400" dirty="0" smtClean="0">
                <a:solidFill>
                  <a:srgbClr val="E7E6E6">
                    <a:lumMod val="10000"/>
                  </a:srgbClr>
                </a:solidFill>
                <a:latin typeface="Arial" panose="020B0604020202020204" pitchFamily="34" charset="0"/>
                <a:cs typeface="Arial" panose="020B0604020202020204" pitchFamily="34" charset="0"/>
              </a:rPr>
              <a:t>- Mitigation </a:t>
            </a:r>
            <a:r>
              <a:rPr lang="en-GB" sz="2400" dirty="0">
                <a:solidFill>
                  <a:srgbClr val="E7E6E6">
                    <a:lumMod val="10000"/>
                  </a:srgbClr>
                </a:solidFill>
                <a:latin typeface="Arial" panose="020B0604020202020204" pitchFamily="34" charset="0"/>
                <a:cs typeface="Arial" panose="020B0604020202020204" pitchFamily="34" charset="0"/>
              </a:rPr>
              <a:t>&amp; adaptation</a:t>
            </a:r>
          </a:p>
          <a:p>
            <a:pPr lvl="1" defTabSz="914400">
              <a:lnSpc>
                <a:spcPct val="110000"/>
              </a:lnSpc>
              <a:spcAft>
                <a:spcPts val="2400"/>
              </a:spcAft>
              <a:buClr>
                <a:srgbClr val="00AED8"/>
              </a:buClr>
            </a:pPr>
            <a:r>
              <a:rPr lang="en-GB" sz="2400" dirty="0" smtClean="0">
                <a:solidFill>
                  <a:srgbClr val="E7E6E6">
                    <a:lumMod val="10000"/>
                  </a:srgbClr>
                </a:solidFill>
                <a:latin typeface="Arial" panose="020B0604020202020204" pitchFamily="34" charset="0"/>
                <a:cs typeface="Arial" panose="020B0604020202020204" pitchFamily="34" charset="0"/>
              </a:rPr>
              <a:t>- Means </a:t>
            </a:r>
            <a:r>
              <a:rPr lang="en-GB" sz="2400" dirty="0">
                <a:solidFill>
                  <a:srgbClr val="E7E6E6">
                    <a:lumMod val="10000"/>
                  </a:srgbClr>
                </a:solidFill>
                <a:latin typeface="Arial" panose="020B0604020202020204" pitchFamily="34" charset="0"/>
                <a:cs typeface="Arial" panose="020B0604020202020204" pitchFamily="34" charset="0"/>
              </a:rPr>
              <a:t>of implementation and support</a:t>
            </a:r>
          </a:p>
          <a:p>
            <a:pPr lvl="1" defTabSz="914400">
              <a:lnSpc>
                <a:spcPct val="110000"/>
              </a:lnSpc>
              <a:spcAft>
                <a:spcPts val="2400"/>
              </a:spcAft>
              <a:buClr>
                <a:srgbClr val="00AED8"/>
              </a:buClr>
            </a:pPr>
            <a:r>
              <a:rPr lang="en-GB" sz="2400" dirty="0" smtClean="0">
                <a:solidFill>
                  <a:srgbClr val="E7E6E6">
                    <a:lumMod val="10000"/>
                  </a:srgbClr>
                </a:solidFill>
                <a:latin typeface="Arial" panose="020B0604020202020204" pitchFamily="34" charset="0"/>
                <a:cs typeface="Arial" panose="020B0604020202020204" pitchFamily="34" charset="0"/>
              </a:rPr>
              <a:t>- Reporting </a:t>
            </a:r>
            <a:r>
              <a:rPr lang="en-GB" sz="2400" dirty="0">
                <a:solidFill>
                  <a:srgbClr val="E7E6E6">
                    <a:lumMod val="10000"/>
                  </a:srgbClr>
                </a:solidFill>
                <a:latin typeface="Arial" panose="020B0604020202020204" pitchFamily="34" charset="0"/>
                <a:cs typeface="Arial" panose="020B0604020202020204" pitchFamily="34" charset="0"/>
              </a:rPr>
              <a:t>&amp; compliance framework</a:t>
            </a:r>
          </a:p>
          <a:p>
            <a:pPr marL="342900" indent="-342900" defTabSz="914400">
              <a:lnSpc>
                <a:spcPct val="110000"/>
              </a:lnSpc>
              <a:spcAft>
                <a:spcPts val="2400"/>
              </a:spcAft>
              <a:buClr>
                <a:srgbClr val="00AED8"/>
              </a:buClr>
              <a:buFont typeface="Arial" panose="020B0604020202020204" pitchFamily="34" charset="0"/>
              <a:buChar char="•"/>
            </a:pPr>
            <a:r>
              <a:rPr lang="en-GB" sz="2400" dirty="0">
                <a:solidFill>
                  <a:srgbClr val="E7E6E6">
                    <a:lumMod val="10000"/>
                  </a:srgbClr>
                </a:solidFill>
                <a:latin typeface="Arial" panose="020B0604020202020204" pitchFamily="34" charset="0"/>
                <a:cs typeface="Arial" panose="020B0604020202020204" pitchFamily="34" charset="0"/>
              </a:rPr>
              <a:t>Implications for </a:t>
            </a:r>
            <a:r>
              <a:rPr lang="en-GB" sz="2400" dirty="0" smtClean="0">
                <a:solidFill>
                  <a:srgbClr val="E7E6E6">
                    <a:lumMod val="10000"/>
                  </a:srgbClr>
                </a:solidFill>
                <a:latin typeface="Arial" panose="020B0604020202020204" pitchFamily="34" charset="0"/>
                <a:cs typeface="Arial" panose="020B0604020202020204" pitchFamily="34" charset="0"/>
              </a:rPr>
              <a:t>domestic law </a:t>
            </a:r>
            <a:r>
              <a:rPr lang="en-GB" sz="2400" dirty="0">
                <a:solidFill>
                  <a:srgbClr val="E7E6E6">
                    <a:lumMod val="10000"/>
                  </a:srgbClr>
                </a:solidFill>
                <a:latin typeface="Arial" panose="020B0604020202020204" pitchFamily="34" charset="0"/>
                <a:cs typeface="Arial" panose="020B0604020202020204" pitchFamily="34" charset="0"/>
              </a:rPr>
              <a:t>and </a:t>
            </a:r>
            <a:r>
              <a:rPr lang="en-GB" sz="2400" dirty="0" smtClean="0">
                <a:solidFill>
                  <a:srgbClr val="E7E6E6">
                    <a:lumMod val="10000"/>
                  </a:srgbClr>
                </a:solidFill>
                <a:latin typeface="Arial" panose="020B0604020202020204" pitchFamily="34" charset="0"/>
                <a:cs typeface="Arial" panose="020B0604020202020204" pitchFamily="34" charset="0"/>
              </a:rPr>
              <a:t>policy</a:t>
            </a:r>
            <a:endParaRPr lang="en-GB" sz="2400" dirty="0">
              <a:solidFill>
                <a:srgbClr val="E7E6E6">
                  <a:lumMod val="1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0198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dirty="0" smtClean="0"/>
              <a:t>Mitigation (Art.4)</a:t>
            </a:r>
            <a:endParaRPr lang="en-US" dirty="0"/>
          </a:p>
        </p:txBody>
      </p:sp>
      <p:sp>
        <p:nvSpPr>
          <p:cNvPr id="68610" name="Content Placeholder 2"/>
          <p:cNvSpPr>
            <a:spLocks noGrp="1"/>
          </p:cNvSpPr>
          <p:nvPr>
            <p:ph idx="1"/>
          </p:nvPr>
        </p:nvSpPr>
        <p:spPr/>
        <p:txBody>
          <a:bodyPr>
            <a:normAutofit fontScale="92500"/>
          </a:bodyPr>
          <a:lstStyle/>
          <a:p>
            <a:r>
              <a:rPr lang="en-GB" dirty="0" smtClean="0"/>
              <a:t>Parties shall submit increasingly ambitious NDCs every 5 years and “pursue” domestic mitigation measures, with the aim of achieving the objectives of such contributions (Art.4.2).</a:t>
            </a:r>
          </a:p>
          <a:p>
            <a:r>
              <a:rPr lang="en-GB" dirty="0" smtClean="0"/>
              <a:t>Developed countries should continue taking the lead through economy-wide absolute emission reduction targets (Art.4.4)</a:t>
            </a:r>
          </a:p>
          <a:p>
            <a:r>
              <a:rPr lang="en-GB" dirty="0" smtClean="0"/>
              <a:t>Support for developing country Parties (Art.4.5) but not a precondition of action</a:t>
            </a:r>
            <a:endParaRPr lang="en-US" dirty="0" smtClean="0"/>
          </a:p>
          <a:p>
            <a:endParaRPr lang="en-GB" dirty="0" smtClean="0"/>
          </a:p>
          <a:p>
            <a:endParaRPr lang="en-GB" dirty="0" smtClean="0"/>
          </a:p>
          <a:p>
            <a:endParaRPr lang="en-US" dirty="0"/>
          </a:p>
        </p:txBody>
      </p:sp>
    </p:spTree>
    <p:extLst>
      <p:ext uri="{BB962C8B-B14F-4D97-AF65-F5344CB8AC3E}">
        <p14:creationId xmlns:p14="http://schemas.microsoft.com/office/powerpoint/2010/main" val="586742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dirty="0" smtClean="0"/>
              <a:t>Mitigation (Art.4)</a:t>
            </a:r>
            <a:endParaRPr lang="en-US" dirty="0"/>
          </a:p>
        </p:txBody>
      </p:sp>
      <p:sp>
        <p:nvSpPr>
          <p:cNvPr id="68610" name="Content Placeholder 2"/>
          <p:cNvSpPr>
            <a:spLocks noGrp="1"/>
          </p:cNvSpPr>
          <p:nvPr>
            <p:ph idx="1"/>
          </p:nvPr>
        </p:nvSpPr>
        <p:spPr/>
        <p:txBody>
          <a:bodyPr>
            <a:normAutofit/>
          </a:bodyPr>
          <a:lstStyle/>
          <a:p>
            <a:r>
              <a:rPr lang="en-US" dirty="0" smtClean="0"/>
              <a:t>Parties may act jointly (Art.4.16)</a:t>
            </a:r>
          </a:p>
          <a:p>
            <a:r>
              <a:rPr lang="en-US" dirty="0" smtClean="0"/>
              <a:t>All Parties are encouraged to formulate long term low GHG emission development strategies (Art.4.19)</a:t>
            </a:r>
          </a:p>
          <a:p>
            <a:r>
              <a:rPr lang="en-US" dirty="0" smtClean="0"/>
              <a:t>Parties shall provide national inventory reports and information to track progress (Art.13.7)</a:t>
            </a:r>
          </a:p>
          <a:p>
            <a:endParaRPr lang="en-US" dirty="0" smtClean="0"/>
          </a:p>
          <a:p>
            <a:endParaRPr lang="en-GB" dirty="0" smtClean="0"/>
          </a:p>
          <a:p>
            <a:endParaRPr lang="en-GB" dirty="0" smtClean="0"/>
          </a:p>
          <a:p>
            <a:endParaRPr lang="en-US" dirty="0"/>
          </a:p>
        </p:txBody>
      </p:sp>
    </p:spTree>
    <p:extLst>
      <p:ext uri="{BB962C8B-B14F-4D97-AF65-F5344CB8AC3E}">
        <p14:creationId xmlns:p14="http://schemas.microsoft.com/office/powerpoint/2010/main" val="2059250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4"/>
          <p:cNvSpPr>
            <a:spLocks noGrp="1"/>
          </p:cNvSpPr>
          <p:nvPr>
            <p:ph type="title"/>
          </p:nvPr>
        </p:nvSpPr>
        <p:spPr/>
        <p:txBody>
          <a:bodyPr/>
          <a:lstStyle/>
          <a:p>
            <a:r>
              <a:rPr lang="en-US" dirty="0" smtClean="0"/>
              <a:t>Mitigation (Arts.5 &amp; 6)</a:t>
            </a:r>
            <a:endParaRPr lang="en-US" dirty="0"/>
          </a:p>
        </p:txBody>
      </p:sp>
      <p:sp>
        <p:nvSpPr>
          <p:cNvPr id="69634" name="Content Placeholder 5"/>
          <p:cNvSpPr>
            <a:spLocks noGrp="1"/>
          </p:cNvSpPr>
          <p:nvPr>
            <p:ph idx="1"/>
          </p:nvPr>
        </p:nvSpPr>
        <p:spPr/>
        <p:txBody>
          <a:bodyPr>
            <a:normAutofit fontScale="92500" lnSpcReduction="20000"/>
          </a:bodyPr>
          <a:lstStyle/>
          <a:p>
            <a:r>
              <a:rPr lang="en-US" dirty="0" smtClean="0"/>
              <a:t>Gas sinks/reservoirs and REDD+ (Art.5)</a:t>
            </a:r>
          </a:p>
          <a:p>
            <a:pPr lvl="1"/>
            <a:r>
              <a:rPr lang="en-US" dirty="0" smtClean="0"/>
              <a:t>Conserve and enhance emission sinks and reservoirs</a:t>
            </a:r>
          </a:p>
          <a:p>
            <a:pPr lvl="1"/>
            <a:r>
              <a:rPr lang="en-GB" dirty="0" smtClean="0"/>
              <a:t>Reduce emissions from deforestation and forest degradation in developing countries through existing REDD+ framework </a:t>
            </a:r>
          </a:p>
          <a:p>
            <a:r>
              <a:rPr lang="en-GB" dirty="0" smtClean="0"/>
              <a:t>Voluntary cooperation (Art.6)</a:t>
            </a:r>
          </a:p>
          <a:p>
            <a:pPr lvl="1"/>
            <a:r>
              <a:rPr lang="en-GB" dirty="0" smtClean="0"/>
              <a:t>Cooperative approaches to transfer mitigation outcomes</a:t>
            </a:r>
          </a:p>
          <a:p>
            <a:pPr lvl="1"/>
            <a:r>
              <a:rPr lang="en-GB" dirty="0" smtClean="0"/>
              <a:t>Mechanism to mitigate GHG emissions and support sustainable development (CDM+)</a:t>
            </a:r>
          </a:p>
          <a:p>
            <a:pPr lvl="1"/>
            <a:r>
              <a:rPr lang="en-GB" dirty="0" smtClean="0"/>
              <a:t>Framework for non-market approaches to sustainable development</a:t>
            </a:r>
          </a:p>
          <a:p>
            <a:endParaRPr lang="en-US" dirty="0"/>
          </a:p>
        </p:txBody>
      </p:sp>
    </p:spTree>
    <p:extLst>
      <p:ext uri="{BB962C8B-B14F-4D97-AF65-F5344CB8AC3E}">
        <p14:creationId xmlns:p14="http://schemas.microsoft.com/office/powerpoint/2010/main" val="2425198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dirty="0" smtClean="0"/>
              <a:t>COP24 - Rulebook</a:t>
            </a:r>
            <a:endParaRPr lang="en-US" dirty="0"/>
          </a:p>
        </p:txBody>
      </p:sp>
      <p:sp>
        <p:nvSpPr>
          <p:cNvPr id="68611" name="Content Placeholder 4"/>
          <p:cNvSpPr>
            <a:spLocks noGrp="1"/>
          </p:cNvSpPr>
          <p:nvPr>
            <p:ph idx="1"/>
          </p:nvPr>
        </p:nvSpPr>
        <p:spPr/>
        <p:txBody>
          <a:bodyPr>
            <a:normAutofit fontScale="85000" lnSpcReduction="20000"/>
          </a:bodyPr>
          <a:lstStyle/>
          <a:p>
            <a:r>
              <a:rPr lang="en-US" dirty="0" smtClean="0"/>
              <a:t>further </a:t>
            </a:r>
            <a:r>
              <a:rPr lang="en-US" dirty="0"/>
              <a:t>guidance on the features of NDCs</a:t>
            </a:r>
            <a:r>
              <a:rPr lang="en-US" dirty="0" smtClean="0"/>
              <a:t>; (-) </a:t>
            </a:r>
          </a:p>
          <a:p>
            <a:r>
              <a:rPr lang="en-US" dirty="0" smtClean="0"/>
              <a:t>information </a:t>
            </a:r>
            <a:r>
              <a:rPr lang="en-US" dirty="0"/>
              <a:t>to facilitate clarity, transparency and understanding (</a:t>
            </a:r>
            <a:r>
              <a:rPr lang="en-US" dirty="0" smtClean="0"/>
              <a:t>ICTU) of </a:t>
            </a:r>
            <a:r>
              <a:rPr lang="en-US" dirty="0"/>
              <a:t>NDCs; </a:t>
            </a:r>
            <a:r>
              <a:rPr lang="en-US" dirty="0" smtClean="0"/>
              <a:t>√</a:t>
            </a:r>
            <a:r>
              <a:rPr lang="en-US" dirty="0"/>
              <a:t>√</a:t>
            </a:r>
            <a:endParaRPr lang="en-US" dirty="0" smtClean="0"/>
          </a:p>
          <a:p>
            <a:r>
              <a:rPr lang="en-US" dirty="0" smtClean="0"/>
              <a:t>accounting </a:t>
            </a:r>
            <a:r>
              <a:rPr lang="en-US" dirty="0"/>
              <a:t>for NDCs; </a:t>
            </a:r>
            <a:r>
              <a:rPr lang="en-US" dirty="0" smtClean="0"/>
              <a:t>√</a:t>
            </a:r>
          </a:p>
          <a:p>
            <a:r>
              <a:rPr lang="en-US" dirty="0" smtClean="0"/>
              <a:t>modalities </a:t>
            </a:r>
            <a:r>
              <a:rPr lang="en-US" dirty="0"/>
              <a:t>and procedures for the operation and use of a public registry for NDCs</a:t>
            </a:r>
            <a:r>
              <a:rPr lang="en-US" dirty="0" smtClean="0"/>
              <a:t>; √</a:t>
            </a:r>
            <a:r>
              <a:rPr lang="en-US" dirty="0"/>
              <a:t>√</a:t>
            </a:r>
            <a:r>
              <a:rPr lang="en-US" dirty="0" smtClean="0"/>
              <a:t> </a:t>
            </a:r>
          </a:p>
          <a:p>
            <a:r>
              <a:rPr lang="en-US" dirty="0" smtClean="0"/>
              <a:t>common </a:t>
            </a:r>
            <a:r>
              <a:rPr lang="en-US" dirty="0"/>
              <a:t>time frames for NDCs</a:t>
            </a:r>
            <a:r>
              <a:rPr lang="en-US" dirty="0" smtClean="0"/>
              <a:t>; (-)</a:t>
            </a:r>
          </a:p>
          <a:p>
            <a:r>
              <a:rPr lang="en-US" dirty="0" smtClean="0"/>
              <a:t>the </a:t>
            </a:r>
            <a:r>
              <a:rPr lang="en-US" dirty="0"/>
              <a:t>modalities, work programme and functions of the forum on the impact of the implementation of response measures; </a:t>
            </a:r>
            <a:r>
              <a:rPr lang="en-US" dirty="0" smtClean="0"/>
              <a:t>√</a:t>
            </a:r>
            <a:r>
              <a:rPr lang="en-US" dirty="0"/>
              <a:t>√</a:t>
            </a:r>
            <a:endParaRPr lang="en-US" dirty="0" smtClean="0"/>
          </a:p>
          <a:p>
            <a:r>
              <a:rPr lang="en-US" dirty="0" smtClean="0"/>
              <a:t>matters </a:t>
            </a:r>
            <a:r>
              <a:rPr lang="en-US" dirty="0"/>
              <a:t>relating to Art.6 of the Paris </a:t>
            </a:r>
            <a:r>
              <a:rPr lang="en-US" dirty="0" smtClean="0"/>
              <a:t>Agreement (-)</a:t>
            </a:r>
            <a:endParaRPr lang="en-US" dirty="0"/>
          </a:p>
          <a:p>
            <a:endParaRPr lang="en-US" dirty="0"/>
          </a:p>
        </p:txBody>
      </p:sp>
    </p:spTree>
    <p:extLst>
      <p:ext uri="{BB962C8B-B14F-4D97-AF65-F5344CB8AC3E}">
        <p14:creationId xmlns:p14="http://schemas.microsoft.com/office/powerpoint/2010/main" val="2364515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68400"/>
          </a:xfrm>
        </p:spPr>
        <p:txBody>
          <a:bodyPr/>
          <a:lstStyle/>
          <a:p>
            <a:r>
              <a:rPr lang="en-US" dirty="0" smtClean="0"/>
              <a:t>Art.6 – pending issues</a:t>
            </a:r>
            <a:endParaRPr lang="en-US" dirty="0"/>
          </a:p>
        </p:txBody>
      </p:sp>
      <p:sp>
        <p:nvSpPr>
          <p:cNvPr id="5" name="Content Placeholder 4"/>
          <p:cNvSpPr>
            <a:spLocks noGrp="1"/>
          </p:cNvSpPr>
          <p:nvPr>
            <p:ph idx="1"/>
          </p:nvPr>
        </p:nvSpPr>
        <p:spPr>
          <a:xfrm>
            <a:off x="457200" y="1016000"/>
            <a:ext cx="8229600" cy="5842000"/>
          </a:xfrm>
        </p:spPr>
        <p:txBody>
          <a:bodyPr>
            <a:noAutofit/>
          </a:bodyPr>
          <a:lstStyle/>
          <a:p>
            <a:r>
              <a:rPr lang="en-US" sz="2000" dirty="0"/>
              <a:t>T</a:t>
            </a:r>
            <a:r>
              <a:rPr lang="en-US" sz="2000" dirty="0" smtClean="0"/>
              <a:t>ransfer of ITMOs </a:t>
            </a:r>
            <a:r>
              <a:rPr lang="en-US" sz="2000" dirty="0"/>
              <a:t>in respect of sectors and greenhouse gasses that are not covered by its </a:t>
            </a:r>
            <a:r>
              <a:rPr lang="en-US" sz="2000" dirty="0" smtClean="0"/>
              <a:t>NDC</a:t>
            </a:r>
          </a:p>
          <a:p>
            <a:r>
              <a:rPr lang="en-US" sz="2000" dirty="0" smtClean="0"/>
              <a:t>Use of ITMOs </a:t>
            </a:r>
            <a:r>
              <a:rPr lang="en-US" sz="2000" dirty="0"/>
              <a:t>can be used for other purposes than towards an NDC or the required </a:t>
            </a:r>
            <a:endParaRPr lang="en-US" sz="2000" dirty="0" smtClean="0"/>
          </a:p>
          <a:p>
            <a:r>
              <a:rPr lang="en-US" sz="2000" dirty="0"/>
              <a:t>S</a:t>
            </a:r>
            <a:r>
              <a:rPr lang="en-US" sz="2000" dirty="0" smtClean="0"/>
              <a:t>cope </a:t>
            </a:r>
            <a:r>
              <a:rPr lang="en-US" sz="2000" dirty="0"/>
              <a:t>and form of the “corresponding adjustments” </a:t>
            </a:r>
            <a:r>
              <a:rPr lang="en-US" sz="2000" dirty="0" smtClean="0"/>
              <a:t>to </a:t>
            </a:r>
            <a:r>
              <a:rPr lang="en-US" sz="2000" dirty="0"/>
              <a:t>its </a:t>
            </a:r>
            <a:r>
              <a:rPr lang="en-US" sz="2000" dirty="0" smtClean="0"/>
              <a:t>NDC</a:t>
            </a:r>
          </a:p>
          <a:p>
            <a:r>
              <a:rPr lang="en-US" sz="2000" dirty="0"/>
              <a:t>T</a:t>
            </a:r>
            <a:r>
              <a:rPr lang="en-US" sz="2000" dirty="0" smtClean="0"/>
              <a:t>ransition </a:t>
            </a:r>
            <a:r>
              <a:rPr lang="en-US" sz="2000" dirty="0"/>
              <a:t>of projects and credits from the Kyoto Protocol to the new </a:t>
            </a:r>
            <a:r>
              <a:rPr lang="en-US" sz="2000" dirty="0" smtClean="0"/>
              <a:t>system</a:t>
            </a:r>
          </a:p>
          <a:p>
            <a:r>
              <a:rPr lang="en-US" sz="2000" dirty="0"/>
              <a:t>E</a:t>
            </a:r>
            <a:r>
              <a:rPr lang="en-US" sz="2000" dirty="0" smtClean="0"/>
              <a:t>ligible </a:t>
            </a:r>
            <a:r>
              <a:rPr lang="en-US" sz="2000" dirty="0"/>
              <a:t>activities (e.g. action on forests</a:t>
            </a:r>
            <a:r>
              <a:rPr lang="en-US" sz="2000" dirty="0" smtClean="0"/>
              <a:t>)</a:t>
            </a:r>
          </a:p>
          <a:p>
            <a:r>
              <a:rPr lang="en-US" sz="2000" dirty="0" smtClean="0"/>
              <a:t>Allocation </a:t>
            </a:r>
            <a:r>
              <a:rPr lang="en-US" sz="2000" dirty="0"/>
              <a:t>of </a:t>
            </a:r>
            <a:r>
              <a:rPr lang="en-US" sz="2000" dirty="0" smtClean="0"/>
              <a:t>tasks </a:t>
            </a:r>
            <a:r>
              <a:rPr lang="en-US" sz="2000" dirty="0"/>
              <a:t>(e.g. accrediting entities or approving the issuance of credits) between the supervisory body and host </a:t>
            </a:r>
            <a:r>
              <a:rPr lang="en-US" sz="2000" dirty="0" smtClean="0"/>
              <a:t>parties</a:t>
            </a:r>
          </a:p>
          <a:p>
            <a:r>
              <a:rPr lang="en-US" sz="2000" dirty="0"/>
              <a:t>P</a:t>
            </a:r>
            <a:r>
              <a:rPr lang="en-US" sz="2000" dirty="0" smtClean="0"/>
              <a:t>ercentage </a:t>
            </a:r>
            <a:r>
              <a:rPr lang="en-US" sz="2000" dirty="0"/>
              <a:t>and form of proceeds for adaptation and whether such a levy should be extended to transactions under Art.6 para.</a:t>
            </a:r>
            <a:r>
              <a:rPr lang="en-US" sz="2000" dirty="0" smtClean="0"/>
              <a:t>2</a:t>
            </a:r>
          </a:p>
          <a:p>
            <a:r>
              <a:rPr lang="en-US" sz="2000" dirty="0" smtClean="0"/>
              <a:t>Including </a:t>
            </a:r>
            <a:r>
              <a:rPr lang="en-US" sz="2000" dirty="0"/>
              <a:t>human rights considerations in the reading of “sustainable development” under Art.6, para.4 (a</a:t>
            </a:r>
            <a:r>
              <a:rPr lang="en-US" sz="2000" dirty="0" smtClean="0"/>
              <a:t>)</a:t>
            </a:r>
          </a:p>
          <a:p>
            <a:r>
              <a:rPr lang="en-US" sz="2000" dirty="0" smtClean="0"/>
              <a:t>“</a:t>
            </a:r>
            <a:r>
              <a:rPr lang="en-US" sz="2000" dirty="0"/>
              <a:t>D</a:t>
            </a:r>
            <a:r>
              <a:rPr lang="en-US" sz="2000" dirty="0" smtClean="0"/>
              <a:t>eliver </a:t>
            </a:r>
            <a:r>
              <a:rPr lang="en-US" sz="2000" dirty="0"/>
              <a:t>an overall mitigation in global emissions” in para.4 (d) </a:t>
            </a:r>
            <a:r>
              <a:rPr lang="en-US" sz="2000" dirty="0" smtClean="0"/>
              <a:t>= cancellation </a:t>
            </a:r>
            <a:r>
              <a:rPr lang="en-US" sz="2000" dirty="0"/>
              <a:t>of some credits (because offsetting does not lead to further overall mitigation</a:t>
            </a:r>
            <a:r>
              <a:rPr lang="en-US" sz="2000" dirty="0" smtClean="0"/>
              <a:t>)?</a:t>
            </a:r>
          </a:p>
        </p:txBody>
      </p:sp>
    </p:spTree>
    <p:extLst>
      <p:ext uri="{BB962C8B-B14F-4D97-AF65-F5344CB8AC3E}">
        <p14:creationId xmlns:p14="http://schemas.microsoft.com/office/powerpoint/2010/main" val="926954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dirty="0" smtClean="0"/>
              <a:t>National commitments</a:t>
            </a:r>
            <a:endParaRPr lang="en-US" dirty="0"/>
          </a:p>
        </p:txBody>
      </p:sp>
      <p:sp>
        <p:nvSpPr>
          <p:cNvPr id="68611" name="Content Placeholder 4"/>
          <p:cNvSpPr>
            <a:spLocks noGrp="1"/>
          </p:cNvSpPr>
          <p:nvPr>
            <p:ph idx="1"/>
          </p:nvPr>
        </p:nvSpPr>
        <p:spPr/>
        <p:txBody>
          <a:bodyPr>
            <a:normAutofit fontScale="92500" lnSpcReduction="20000"/>
          </a:bodyPr>
          <a:lstStyle/>
          <a:p>
            <a:r>
              <a:rPr lang="en-US" dirty="0"/>
              <a:t>2nd round of </a:t>
            </a:r>
            <a:r>
              <a:rPr lang="en-US" dirty="0" smtClean="0"/>
              <a:t>NDCs -</a:t>
            </a:r>
            <a:r>
              <a:rPr lang="en-US" dirty="0"/>
              <a:t> b</a:t>
            </a:r>
            <a:r>
              <a:rPr lang="en-US" dirty="0" smtClean="0"/>
              <a:t>ased </a:t>
            </a:r>
            <a:r>
              <a:rPr lang="en-US" dirty="0"/>
              <a:t>on IPCC </a:t>
            </a:r>
            <a:r>
              <a:rPr lang="en-US" dirty="0" smtClean="0"/>
              <a:t>guidance</a:t>
            </a:r>
          </a:p>
          <a:p>
            <a:r>
              <a:rPr lang="en-US" dirty="0" smtClean="0"/>
              <a:t>ICTU: All </a:t>
            </a:r>
            <a:r>
              <a:rPr lang="en-US" dirty="0"/>
              <a:t>categories of anthropogenic emissions or removals in their </a:t>
            </a:r>
            <a:r>
              <a:rPr lang="en-US" dirty="0" smtClean="0"/>
              <a:t>NDCs (energy</a:t>
            </a:r>
            <a:r>
              <a:rPr lang="en-US" dirty="0"/>
              <a:t>, gas, </a:t>
            </a:r>
            <a:r>
              <a:rPr lang="en-US" dirty="0" smtClean="0"/>
              <a:t>transport)</a:t>
            </a:r>
          </a:p>
          <a:p>
            <a:r>
              <a:rPr lang="en-US" dirty="0" smtClean="0"/>
              <a:t>Mitigation </a:t>
            </a:r>
            <a:r>
              <a:rPr lang="en-US" dirty="0"/>
              <a:t>co-benefits of adaption action and/or other economic diversification </a:t>
            </a:r>
            <a:r>
              <a:rPr lang="en-US" dirty="0" smtClean="0"/>
              <a:t>plans (agriculture, waste management)</a:t>
            </a:r>
            <a:endParaRPr lang="en-US" dirty="0"/>
          </a:p>
          <a:p>
            <a:r>
              <a:rPr lang="en-US" dirty="0" smtClean="0"/>
              <a:t>Accounting:</a:t>
            </a:r>
            <a:r>
              <a:rPr lang="en-US" dirty="0"/>
              <a:t> s</a:t>
            </a:r>
            <a:r>
              <a:rPr lang="en-US" dirty="0" smtClean="0"/>
              <a:t>ource/sink/activity continuously included </a:t>
            </a:r>
            <a:r>
              <a:rPr lang="en-US" dirty="0"/>
              <a:t>in future </a:t>
            </a:r>
            <a:r>
              <a:rPr lang="en-US" dirty="0" smtClean="0"/>
              <a:t>NDCs</a:t>
            </a:r>
          </a:p>
          <a:p>
            <a:r>
              <a:rPr lang="en-US" dirty="0" smtClean="0"/>
              <a:t>Natural </a:t>
            </a:r>
            <a:r>
              <a:rPr lang="en-US" dirty="0"/>
              <a:t>disturbances on managed land, harvesting of wood products or the age-class structure in forests</a:t>
            </a:r>
          </a:p>
          <a:p>
            <a:endParaRPr lang="en-US" dirty="0"/>
          </a:p>
        </p:txBody>
      </p:sp>
    </p:spTree>
    <p:extLst>
      <p:ext uri="{BB962C8B-B14F-4D97-AF65-F5344CB8AC3E}">
        <p14:creationId xmlns:p14="http://schemas.microsoft.com/office/powerpoint/2010/main" val="165692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normAutofit/>
          </a:bodyPr>
          <a:lstStyle/>
          <a:p>
            <a:r>
              <a:rPr lang="en-US" dirty="0" smtClean="0"/>
              <a:t>Law and policy implications?</a:t>
            </a:r>
            <a:endParaRPr lang="en-US" dirty="0"/>
          </a:p>
        </p:txBody>
      </p:sp>
      <p:sp>
        <p:nvSpPr>
          <p:cNvPr id="68611" name="Content Placeholder 4"/>
          <p:cNvSpPr>
            <a:spLocks noGrp="1"/>
          </p:cNvSpPr>
          <p:nvPr>
            <p:ph idx="1"/>
          </p:nvPr>
        </p:nvSpPr>
        <p:spPr/>
        <p:txBody>
          <a:bodyPr>
            <a:normAutofit/>
          </a:bodyPr>
          <a:lstStyle/>
          <a:p>
            <a:r>
              <a:rPr lang="en-US" dirty="0" smtClean="0"/>
              <a:t>Regulations in emission areas and data collection</a:t>
            </a:r>
          </a:p>
          <a:p>
            <a:r>
              <a:rPr lang="en-US" dirty="0" smtClean="0"/>
              <a:t>Long-term low emission strategy</a:t>
            </a:r>
          </a:p>
          <a:p>
            <a:r>
              <a:rPr lang="en-US" dirty="0" smtClean="0"/>
              <a:t>Forest protection, water management (carbon sinks)</a:t>
            </a:r>
          </a:p>
          <a:p>
            <a:r>
              <a:rPr lang="en-US" dirty="0" smtClean="0"/>
              <a:t>Markets and carbon trading mechanisms, carbon levies or trade measures</a:t>
            </a:r>
          </a:p>
          <a:p>
            <a:r>
              <a:rPr lang="en-US" dirty="0" smtClean="0"/>
              <a:t>GHG inventory biennial reporting (Art.13.7)</a:t>
            </a:r>
            <a:endParaRPr lang="en-US" dirty="0"/>
          </a:p>
        </p:txBody>
      </p:sp>
    </p:spTree>
    <p:extLst>
      <p:ext uri="{BB962C8B-B14F-4D97-AF65-F5344CB8AC3E}">
        <p14:creationId xmlns:p14="http://schemas.microsoft.com/office/powerpoint/2010/main" val="2036698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markets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Experience in industrialized countries</a:t>
            </a:r>
          </a:p>
          <a:p>
            <a:r>
              <a:rPr lang="en-US" dirty="0" smtClean="0"/>
              <a:t>Adjust </a:t>
            </a:r>
            <a:r>
              <a:rPr lang="en-US" dirty="0"/>
              <a:t>existing models to the national </a:t>
            </a:r>
            <a:r>
              <a:rPr lang="en-US" dirty="0" smtClean="0"/>
              <a:t>circumstances</a:t>
            </a:r>
          </a:p>
          <a:p>
            <a:r>
              <a:rPr lang="en-US" dirty="0" smtClean="0"/>
              <a:t>To link </a:t>
            </a:r>
            <a:r>
              <a:rPr lang="en-US" dirty="0"/>
              <a:t>to </a:t>
            </a:r>
            <a:r>
              <a:rPr lang="en-US" dirty="0" smtClean="0"/>
              <a:t>Art.6 markets reflect: </a:t>
            </a:r>
            <a:r>
              <a:rPr lang="en-US" dirty="0"/>
              <a:t>integrity, transparency, permanence, robust accounting rules etc</a:t>
            </a:r>
            <a:r>
              <a:rPr lang="en-US" dirty="0" smtClean="0"/>
              <a:t>.</a:t>
            </a:r>
          </a:p>
          <a:p>
            <a:r>
              <a:rPr lang="en-US" dirty="0" smtClean="0"/>
              <a:t>E.g. set </a:t>
            </a:r>
            <a:r>
              <a:rPr lang="en-US" dirty="0"/>
              <a:t>a regulatory ceiling on greenhouse gas emissions (in line with the NDC) and issue just enough permits within the sectors covered to meet the </a:t>
            </a:r>
            <a:r>
              <a:rPr lang="en-US" dirty="0" smtClean="0"/>
              <a:t>target</a:t>
            </a:r>
          </a:p>
          <a:p>
            <a:r>
              <a:rPr lang="en-US" dirty="0" smtClean="0"/>
              <a:t>Build </a:t>
            </a:r>
            <a:r>
              <a:rPr lang="en-US" dirty="0"/>
              <a:t>wider enabling environment (collect and monitor data and incentivize investment</a:t>
            </a:r>
            <a:r>
              <a:rPr lang="en-US" dirty="0" smtClean="0"/>
              <a:t>)</a:t>
            </a:r>
          </a:p>
          <a:p>
            <a:r>
              <a:rPr lang="en-US" dirty="0" smtClean="0"/>
              <a:t>Secure </a:t>
            </a:r>
            <a:r>
              <a:rPr lang="en-US" dirty="0"/>
              <a:t>business environment, </a:t>
            </a:r>
            <a:r>
              <a:rPr lang="en-US" dirty="0" smtClean="0"/>
              <a:t>clear </a:t>
            </a:r>
            <a:r>
              <a:rPr lang="en-US" dirty="0"/>
              <a:t>regulatory frameworks, good governance, access to justice etc</a:t>
            </a:r>
            <a:r>
              <a:rPr lang="en-US" dirty="0" smtClean="0"/>
              <a:t>.</a:t>
            </a:r>
            <a:endParaRPr lang="en-US" dirty="0"/>
          </a:p>
          <a:p>
            <a:endParaRPr lang="en-US" dirty="0"/>
          </a:p>
        </p:txBody>
      </p:sp>
    </p:spTree>
    <p:extLst>
      <p:ext uri="{BB962C8B-B14F-4D97-AF65-F5344CB8AC3E}">
        <p14:creationId xmlns:p14="http://schemas.microsoft.com/office/powerpoint/2010/main" val="3319238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GB" dirty="0">
                <a:latin typeface="Calibri" charset="0"/>
              </a:rPr>
              <a:t>Adaptation (Art.7)</a:t>
            </a:r>
          </a:p>
        </p:txBody>
      </p:sp>
      <p:sp>
        <p:nvSpPr>
          <p:cNvPr id="3" name="Content Placeholder 2"/>
          <p:cNvSpPr>
            <a:spLocks noGrp="1"/>
          </p:cNvSpPr>
          <p:nvPr>
            <p:ph idx="1"/>
          </p:nvPr>
        </p:nvSpPr>
        <p:spPr/>
        <p:txBody>
          <a:bodyPr>
            <a:normAutofit fontScale="70000" lnSpcReduction="20000"/>
          </a:bodyPr>
          <a:lstStyle/>
          <a:p>
            <a:pPr>
              <a:buFont typeface="Arial" panose="020B0604020202020204" pitchFamily="34" charset="0"/>
              <a:buChar char="•"/>
              <a:defRPr/>
            </a:pPr>
            <a:r>
              <a:rPr lang="en-GB" dirty="0">
                <a:ea typeface="+mn-ea"/>
              </a:rPr>
              <a:t>Global goal to enhance adaptive capacity, strengthen resilience and reduce vulnerability (7.1</a:t>
            </a:r>
            <a:r>
              <a:rPr lang="en-GB" dirty="0" smtClean="0">
                <a:ea typeface="+mn-ea"/>
              </a:rPr>
              <a:t>)</a:t>
            </a:r>
          </a:p>
          <a:p>
            <a:pPr>
              <a:buFont typeface="Arial" panose="020B0604020202020204" pitchFamily="34" charset="0"/>
              <a:buChar char="•"/>
              <a:defRPr/>
            </a:pPr>
            <a:r>
              <a:rPr lang="en-GB" dirty="0" smtClean="0"/>
              <a:t>Adaptation efforts of developing countries to be recognized (Art.7.3)</a:t>
            </a:r>
            <a:endParaRPr lang="en-GB" dirty="0">
              <a:ea typeface="+mn-ea"/>
            </a:endParaRPr>
          </a:p>
          <a:p>
            <a:pPr>
              <a:buFont typeface="Arial" panose="020B0604020202020204" pitchFamily="34" charset="0"/>
              <a:buChar char="•"/>
              <a:defRPr/>
            </a:pPr>
            <a:r>
              <a:rPr lang="en-GB" dirty="0">
                <a:ea typeface="+mn-ea"/>
              </a:rPr>
              <a:t>Mitigation reduces adaptation efforts (7.4</a:t>
            </a:r>
            <a:r>
              <a:rPr lang="en-GB" dirty="0" smtClean="0">
                <a:ea typeface="+mn-ea"/>
              </a:rPr>
              <a:t>)</a:t>
            </a:r>
          </a:p>
          <a:p>
            <a:pPr>
              <a:buFont typeface="Arial" panose="020B0604020202020204" pitchFamily="34" charset="0"/>
              <a:buChar char="•"/>
              <a:defRPr/>
            </a:pPr>
            <a:r>
              <a:rPr lang="en-GB" dirty="0" smtClean="0"/>
              <a:t>Adaptation action to be gender responsive, participatory and transparent (Art.7.5)</a:t>
            </a:r>
            <a:endParaRPr lang="en-GB" dirty="0">
              <a:ea typeface="+mn-ea"/>
            </a:endParaRPr>
          </a:p>
          <a:p>
            <a:pPr>
              <a:buFont typeface="Arial" panose="020B0604020202020204" pitchFamily="34" charset="0"/>
              <a:buChar char="•"/>
              <a:defRPr/>
            </a:pPr>
            <a:r>
              <a:rPr lang="en-GB" dirty="0">
                <a:ea typeface="+mn-ea"/>
              </a:rPr>
              <a:t>Shall, as appropriate, engage in adaptation planning processes and the implementation of actions (7.9)</a:t>
            </a:r>
          </a:p>
          <a:p>
            <a:pPr>
              <a:buFont typeface="Arial" panose="020B0604020202020204" pitchFamily="34" charset="0"/>
              <a:buChar char="•"/>
              <a:defRPr/>
            </a:pPr>
            <a:r>
              <a:rPr lang="en-GB" dirty="0">
                <a:ea typeface="+mn-ea"/>
              </a:rPr>
              <a:t>Should, as appropriate, submit and periodically update an adaptation communication on needs, plans and actions (7.10) as part of e.g. NAPs, NDCs or national communications (7.11</a:t>
            </a:r>
            <a:r>
              <a:rPr lang="en-GB" dirty="0" smtClean="0">
                <a:ea typeface="+mn-ea"/>
              </a:rPr>
              <a:t>)</a:t>
            </a:r>
            <a:endParaRPr lang="en-GB" dirty="0">
              <a:ea typeface="+mn-ea"/>
            </a:endParaRPr>
          </a:p>
          <a:p>
            <a:pPr>
              <a:buFont typeface="Arial" panose="020B0604020202020204" pitchFamily="34" charset="0"/>
              <a:buChar char="•"/>
              <a:defRPr/>
            </a:pPr>
            <a:r>
              <a:rPr lang="en-GB" dirty="0">
                <a:ea typeface="+mn-ea"/>
              </a:rPr>
              <a:t>Adaptation communications will be housed in a public registry (7.12</a:t>
            </a:r>
            <a:r>
              <a:rPr lang="en-GB" dirty="0" smtClean="0">
                <a:ea typeface="+mn-ea"/>
              </a:rPr>
              <a:t>)</a:t>
            </a:r>
            <a:endParaRPr lang="en-GB" dirty="0">
              <a:ea typeface="+mn-ea"/>
            </a:endParaRPr>
          </a:p>
        </p:txBody>
      </p:sp>
    </p:spTree>
    <p:extLst>
      <p:ext uri="{BB962C8B-B14F-4D97-AF65-F5344CB8AC3E}">
        <p14:creationId xmlns:p14="http://schemas.microsoft.com/office/powerpoint/2010/main" val="378826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3"/>
          <p:cNvSpPr>
            <a:spLocks noGrp="1"/>
          </p:cNvSpPr>
          <p:nvPr>
            <p:ph type="title"/>
          </p:nvPr>
        </p:nvSpPr>
        <p:spPr/>
        <p:txBody>
          <a:bodyPr/>
          <a:lstStyle/>
          <a:p>
            <a:r>
              <a:rPr lang="en-US" dirty="0" smtClean="0"/>
              <a:t>COP24</a:t>
            </a:r>
            <a:endParaRPr lang="en-US" dirty="0"/>
          </a:p>
        </p:txBody>
      </p:sp>
      <p:sp>
        <p:nvSpPr>
          <p:cNvPr id="70659" name="Content Placeholder 5"/>
          <p:cNvSpPr>
            <a:spLocks noGrp="1"/>
          </p:cNvSpPr>
          <p:nvPr>
            <p:ph idx="1"/>
          </p:nvPr>
        </p:nvSpPr>
        <p:spPr/>
        <p:txBody>
          <a:bodyPr>
            <a:normAutofit fontScale="92500" lnSpcReduction="20000"/>
          </a:bodyPr>
          <a:lstStyle/>
          <a:p>
            <a:r>
              <a:rPr lang="en-US" dirty="0" smtClean="0"/>
              <a:t>Modalities </a:t>
            </a:r>
            <a:r>
              <a:rPr lang="en-US" dirty="0"/>
              <a:t>for the adaptation communications public </a:t>
            </a:r>
            <a:r>
              <a:rPr lang="en-US" dirty="0" smtClean="0"/>
              <a:t>registry: 2 parts</a:t>
            </a:r>
          </a:p>
          <a:p>
            <a:r>
              <a:rPr lang="en-US" dirty="0" smtClean="0"/>
              <a:t>Recognizing adaption </a:t>
            </a:r>
            <a:r>
              <a:rPr lang="en-US" dirty="0"/>
              <a:t>efforts by developing countries </a:t>
            </a:r>
            <a:r>
              <a:rPr lang="en-US" dirty="0" smtClean="0"/>
              <a:t>(Art.7.3) with modalities to </a:t>
            </a:r>
            <a:r>
              <a:rPr lang="en-US" dirty="0"/>
              <a:t>be </a:t>
            </a:r>
            <a:r>
              <a:rPr lang="en-US" dirty="0" smtClean="0"/>
              <a:t>developed by Adaptation </a:t>
            </a:r>
            <a:r>
              <a:rPr lang="en-US" dirty="0"/>
              <a:t>Committee and </a:t>
            </a:r>
            <a:r>
              <a:rPr lang="en-US" dirty="0" smtClean="0"/>
              <a:t>LDC </a:t>
            </a:r>
            <a:r>
              <a:rPr lang="en-US" dirty="0"/>
              <a:t>Expert Group </a:t>
            </a:r>
            <a:r>
              <a:rPr lang="en-US" dirty="0" smtClean="0"/>
              <a:t>for adoption at CMA </a:t>
            </a:r>
            <a:r>
              <a:rPr lang="en-US" dirty="0"/>
              <a:t>1 </a:t>
            </a:r>
            <a:r>
              <a:rPr lang="en-US" dirty="0" smtClean="0"/>
              <a:t>(1/CP.21 para</a:t>
            </a:r>
            <a:r>
              <a:rPr lang="en-US" dirty="0"/>
              <a:t>.41) </a:t>
            </a:r>
            <a:r>
              <a:rPr lang="en-US" dirty="0" smtClean="0"/>
              <a:t>= Operational arrangements enhancing collaboration and profile of adaptation?</a:t>
            </a:r>
            <a:endParaRPr lang="en-US" dirty="0"/>
          </a:p>
          <a:p>
            <a:r>
              <a:rPr lang="en-US" dirty="0" smtClean="0"/>
              <a:t>Further </a:t>
            </a:r>
            <a:r>
              <a:rPr lang="en-US" dirty="0"/>
              <a:t>guidance in relation to the (voluntary) adaptation communication, including, as a (possible) component of NDCs</a:t>
            </a:r>
          </a:p>
          <a:p>
            <a:endParaRPr lang="en-US" dirty="0"/>
          </a:p>
          <a:p>
            <a:endParaRPr lang="en-US" dirty="0"/>
          </a:p>
        </p:txBody>
      </p:sp>
    </p:spTree>
    <p:extLst>
      <p:ext uri="{BB962C8B-B14F-4D97-AF65-F5344CB8AC3E}">
        <p14:creationId xmlns:p14="http://schemas.microsoft.com/office/powerpoint/2010/main" val="3402998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fora</a:t>
            </a:r>
            <a:endParaRPr lang="en-US" dirty="0"/>
          </a:p>
        </p:txBody>
      </p:sp>
      <p:sp>
        <p:nvSpPr>
          <p:cNvPr id="3" name="Content Placeholder 2"/>
          <p:cNvSpPr>
            <a:spLocks noGrp="1"/>
          </p:cNvSpPr>
          <p:nvPr>
            <p:ph idx="1"/>
          </p:nvPr>
        </p:nvSpPr>
        <p:spPr/>
        <p:txBody>
          <a:bodyPr>
            <a:normAutofit lnSpcReduction="10000"/>
          </a:bodyPr>
          <a:lstStyle/>
          <a:p>
            <a:r>
              <a:rPr lang="en-US" dirty="0" smtClean="0"/>
              <a:t>UN GA &amp; SC</a:t>
            </a:r>
          </a:p>
          <a:p>
            <a:r>
              <a:rPr lang="en-US" dirty="0" smtClean="0"/>
              <a:t>International Maritime Organization (IMO) and International Civil Aviation Organization (ICAO)</a:t>
            </a:r>
          </a:p>
          <a:p>
            <a:r>
              <a:rPr lang="en-US" dirty="0" smtClean="0"/>
              <a:t>Protection of the Ozone layer</a:t>
            </a:r>
            <a:r>
              <a:rPr lang="en-US" dirty="0"/>
              <a:t> </a:t>
            </a:r>
            <a:r>
              <a:rPr lang="en-US" dirty="0" smtClean="0"/>
              <a:t>(Montreal Protocol), Trans-boundary Air Pollution</a:t>
            </a:r>
          </a:p>
          <a:p>
            <a:r>
              <a:rPr lang="en-US" dirty="0" smtClean="0"/>
              <a:t>Law of the Sea, Biodiversity, UNESCO, FAO, WTO</a:t>
            </a:r>
          </a:p>
          <a:p>
            <a:r>
              <a:rPr lang="en-US" dirty="0" smtClean="0"/>
              <a:t>UNFCCC</a:t>
            </a:r>
          </a:p>
          <a:p>
            <a:endParaRPr lang="en-US" dirty="0"/>
          </a:p>
        </p:txBody>
      </p:sp>
    </p:spTree>
    <p:extLst>
      <p:ext uri="{BB962C8B-B14F-4D97-AF65-F5344CB8AC3E}">
        <p14:creationId xmlns:p14="http://schemas.microsoft.com/office/powerpoint/2010/main" val="4115761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3"/>
          <p:cNvSpPr>
            <a:spLocks noGrp="1"/>
          </p:cNvSpPr>
          <p:nvPr>
            <p:ph type="title"/>
          </p:nvPr>
        </p:nvSpPr>
        <p:spPr/>
        <p:txBody>
          <a:bodyPr/>
          <a:lstStyle/>
          <a:p>
            <a:r>
              <a:rPr lang="en-US" dirty="0" smtClean="0"/>
              <a:t>Adaptation Communication</a:t>
            </a:r>
            <a:endParaRPr lang="en-US" dirty="0"/>
          </a:p>
        </p:txBody>
      </p:sp>
      <p:sp>
        <p:nvSpPr>
          <p:cNvPr id="70659" name="Content Placeholder 5"/>
          <p:cNvSpPr>
            <a:spLocks noGrp="1"/>
          </p:cNvSpPr>
          <p:nvPr>
            <p:ph idx="1"/>
          </p:nvPr>
        </p:nvSpPr>
        <p:spPr/>
        <p:txBody>
          <a:bodyPr>
            <a:normAutofit fontScale="92500" lnSpcReduction="10000"/>
          </a:bodyPr>
          <a:lstStyle/>
          <a:p>
            <a:r>
              <a:rPr lang="en-US" dirty="0" smtClean="0"/>
              <a:t>National circumstances</a:t>
            </a:r>
          </a:p>
          <a:p>
            <a:r>
              <a:rPr lang="en-US" dirty="0" smtClean="0"/>
              <a:t>Institutional arrangements</a:t>
            </a:r>
          </a:p>
          <a:p>
            <a:r>
              <a:rPr lang="en-US" dirty="0" smtClean="0"/>
              <a:t>Impacts, risk and vulnerabilities</a:t>
            </a:r>
          </a:p>
          <a:p>
            <a:r>
              <a:rPr lang="en-US" dirty="0" smtClean="0"/>
              <a:t>National adaptation priorities, strategies, policies, plans etc. and their implementation, monitoring and evaluation</a:t>
            </a:r>
          </a:p>
          <a:p>
            <a:r>
              <a:rPr lang="en-US" dirty="0" smtClean="0"/>
              <a:t>Implementation and support needs</a:t>
            </a:r>
          </a:p>
          <a:p>
            <a:r>
              <a:rPr lang="en-US" dirty="0" smtClean="0"/>
              <a:t>Gender responsiveness and use of traditional knowledge</a:t>
            </a:r>
            <a:endParaRPr lang="en-US" dirty="0"/>
          </a:p>
          <a:p>
            <a:endParaRPr lang="en-US" dirty="0"/>
          </a:p>
        </p:txBody>
      </p:sp>
    </p:spTree>
    <p:extLst>
      <p:ext uri="{BB962C8B-B14F-4D97-AF65-F5344CB8AC3E}">
        <p14:creationId xmlns:p14="http://schemas.microsoft.com/office/powerpoint/2010/main" val="3757447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3"/>
          <p:cNvSpPr>
            <a:spLocks noGrp="1"/>
          </p:cNvSpPr>
          <p:nvPr>
            <p:ph type="title"/>
          </p:nvPr>
        </p:nvSpPr>
        <p:spPr/>
        <p:txBody>
          <a:bodyPr>
            <a:normAutofit/>
          </a:bodyPr>
          <a:lstStyle/>
          <a:p>
            <a:r>
              <a:rPr lang="en-US" dirty="0"/>
              <a:t>L</a:t>
            </a:r>
            <a:r>
              <a:rPr lang="en-US" dirty="0" smtClean="0"/>
              <a:t>aw and policy implications?</a:t>
            </a:r>
            <a:endParaRPr lang="en-US" dirty="0"/>
          </a:p>
        </p:txBody>
      </p:sp>
      <p:sp>
        <p:nvSpPr>
          <p:cNvPr id="70659" name="Content Placeholder 5"/>
          <p:cNvSpPr>
            <a:spLocks noGrp="1"/>
          </p:cNvSpPr>
          <p:nvPr>
            <p:ph idx="1"/>
          </p:nvPr>
        </p:nvSpPr>
        <p:spPr/>
        <p:txBody>
          <a:bodyPr>
            <a:normAutofit fontScale="92500" lnSpcReduction="10000"/>
          </a:bodyPr>
          <a:lstStyle/>
          <a:p>
            <a:r>
              <a:rPr lang="en-US" dirty="0" smtClean="0"/>
              <a:t>System to document and report climate impacts and adaptation action</a:t>
            </a:r>
          </a:p>
          <a:p>
            <a:r>
              <a:rPr lang="en-US" dirty="0" smtClean="0"/>
              <a:t>Planning, emergency preparedness, disaster risk reduction etc. </a:t>
            </a:r>
          </a:p>
          <a:p>
            <a:r>
              <a:rPr lang="en-US" dirty="0" smtClean="0"/>
              <a:t>Adaptation action should follow a gender responsive, participatory and fully transparent approach taking into account vulnerable groups, communities and ecosystems (Art.7.5)</a:t>
            </a:r>
          </a:p>
          <a:p>
            <a:r>
              <a:rPr lang="en-US" dirty="0" smtClean="0"/>
              <a:t>Define needs and plans including financial implications (Art.7.10-12, 13.8)</a:t>
            </a:r>
          </a:p>
          <a:p>
            <a:endParaRPr lang="en-US" dirty="0" smtClean="0"/>
          </a:p>
          <a:p>
            <a:endParaRPr lang="en-US" dirty="0"/>
          </a:p>
        </p:txBody>
      </p:sp>
    </p:spTree>
    <p:extLst>
      <p:ext uri="{BB962C8B-B14F-4D97-AF65-F5344CB8AC3E}">
        <p14:creationId xmlns:p14="http://schemas.microsoft.com/office/powerpoint/2010/main" val="2851812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Loss &amp; damage</a:t>
            </a:r>
            <a:endParaRPr lang="en-US" dirty="0"/>
          </a:p>
        </p:txBody>
      </p:sp>
    </p:spTree>
    <p:extLst>
      <p:ext uri="{BB962C8B-B14F-4D97-AF65-F5344CB8AC3E}">
        <p14:creationId xmlns:p14="http://schemas.microsoft.com/office/powerpoint/2010/main" val="529909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6"/>
          <p:cNvSpPr>
            <a:spLocks noChangeArrowheads="1"/>
          </p:cNvSpPr>
          <p:nvPr/>
        </p:nvSpPr>
        <p:spPr bwMode="auto">
          <a:xfrm>
            <a:off x="304800" y="4589463"/>
            <a:ext cx="8636000" cy="990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dirty="0">
              <a:cs typeface="+mn-cs"/>
            </a:endParaRPr>
          </a:p>
        </p:txBody>
      </p:sp>
      <p:sp>
        <p:nvSpPr>
          <p:cNvPr id="10244" name="Rectangle 7"/>
          <p:cNvSpPr>
            <a:spLocks noChangeArrowheads="1"/>
          </p:cNvSpPr>
          <p:nvPr/>
        </p:nvSpPr>
        <p:spPr bwMode="auto">
          <a:xfrm>
            <a:off x="323851" y="5516565"/>
            <a:ext cx="8616950" cy="960437"/>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dirty="0">
              <a:cs typeface="+mn-cs"/>
            </a:endParaRPr>
          </a:p>
        </p:txBody>
      </p:sp>
      <p:sp>
        <p:nvSpPr>
          <p:cNvPr id="10245" name="Rectangle 8"/>
          <p:cNvSpPr>
            <a:spLocks noChangeArrowheads="1"/>
          </p:cNvSpPr>
          <p:nvPr/>
        </p:nvSpPr>
        <p:spPr bwMode="auto">
          <a:xfrm>
            <a:off x="304800" y="3733802"/>
            <a:ext cx="8636000" cy="1019175"/>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dirty="0">
              <a:cs typeface="+mn-cs"/>
            </a:endParaRPr>
          </a:p>
        </p:txBody>
      </p:sp>
      <p:sp>
        <p:nvSpPr>
          <p:cNvPr id="10246" name="Rectangle 9"/>
          <p:cNvSpPr>
            <a:spLocks noChangeArrowheads="1"/>
          </p:cNvSpPr>
          <p:nvPr/>
        </p:nvSpPr>
        <p:spPr bwMode="auto">
          <a:xfrm>
            <a:off x="323851" y="1268413"/>
            <a:ext cx="8636000" cy="12954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dirty="0">
              <a:cs typeface="+mn-cs"/>
            </a:endParaRPr>
          </a:p>
        </p:txBody>
      </p:sp>
      <p:sp>
        <p:nvSpPr>
          <p:cNvPr id="10247" name="Rectangle 10"/>
          <p:cNvSpPr>
            <a:spLocks noChangeArrowheads="1"/>
          </p:cNvSpPr>
          <p:nvPr/>
        </p:nvSpPr>
        <p:spPr bwMode="auto">
          <a:xfrm>
            <a:off x="323851" y="2492375"/>
            <a:ext cx="8636000" cy="12192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dirty="0">
              <a:cs typeface="+mn-cs"/>
            </a:endParaRPr>
          </a:p>
        </p:txBody>
      </p:sp>
      <p:sp>
        <p:nvSpPr>
          <p:cNvPr id="10248" name="Rectangle 11"/>
          <p:cNvSpPr>
            <a:spLocks noChangeArrowheads="1"/>
          </p:cNvSpPr>
          <p:nvPr/>
        </p:nvSpPr>
        <p:spPr bwMode="auto">
          <a:xfrm>
            <a:off x="323851" y="658813"/>
            <a:ext cx="8636000" cy="6096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dirty="0">
              <a:cs typeface="+mn-cs"/>
            </a:endParaRPr>
          </a:p>
        </p:txBody>
      </p:sp>
      <p:graphicFrame>
        <p:nvGraphicFramePr>
          <p:cNvPr id="85004" name="Group 12"/>
          <p:cNvGraphicFramePr>
            <a:graphicFrameLocks noGrp="1"/>
          </p:cNvGraphicFramePr>
          <p:nvPr/>
        </p:nvGraphicFramePr>
        <p:xfrm>
          <a:off x="533400" y="762002"/>
          <a:ext cx="8153400" cy="5715003"/>
        </p:xfrm>
        <a:graphic>
          <a:graphicData uri="http://schemas.openxmlformats.org/drawingml/2006/table">
            <a:tbl>
              <a:tblPr/>
              <a:tblGrid>
                <a:gridCol w="1358900">
                  <a:extLst>
                    <a:ext uri="{9D8B030D-6E8A-4147-A177-3AD203B41FA5}"/>
                  </a:extLst>
                </a:gridCol>
                <a:gridCol w="1358900">
                  <a:extLst>
                    <a:ext uri="{9D8B030D-6E8A-4147-A177-3AD203B41FA5}"/>
                  </a:extLst>
                </a:gridCol>
                <a:gridCol w="1358900">
                  <a:extLst>
                    <a:ext uri="{9D8B030D-6E8A-4147-A177-3AD203B41FA5}"/>
                  </a:extLst>
                </a:gridCol>
                <a:gridCol w="1358900">
                  <a:extLst>
                    <a:ext uri="{9D8B030D-6E8A-4147-A177-3AD203B41FA5}"/>
                  </a:extLst>
                </a:gridCol>
                <a:gridCol w="1346200">
                  <a:extLst>
                    <a:ext uri="{9D8B030D-6E8A-4147-A177-3AD203B41FA5}"/>
                  </a:extLst>
                </a:gridCol>
                <a:gridCol w="1371600">
                  <a:extLst>
                    <a:ext uri="{9D8B030D-6E8A-4147-A177-3AD203B41FA5}"/>
                  </a:extLst>
                </a:gridCol>
              </a:tblGrid>
              <a:tr h="6969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cap="flat">
                      <a:noFill/>
                    </a:lnT>
                    <a:lnB>
                      <a:noFill/>
                    </a:lnB>
                    <a:lnTlToBr>
                      <a:noFill/>
                    </a:lnTlToBr>
                    <a:lnBlToTr>
                      <a:noFill/>
                    </a:lnBlToTr>
                    <a:noFill/>
                  </a:tcPr>
                </a:tc>
                <a:extLst>
                  <a:ext uri="{0D108BD9-81ED-4DB2-BD59-A6C34878D82A}"/>
                </a:extLst>
              </a:tr>
              <a:tr h="7207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extLst>
                  <a:ext uri="{0D108BD9-81ED-4DB2-BD59-A6C34878D82A}"/>
                </a:extLst>
              </a:tr>
              <a:tr h="7207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extLst>
                  <a:ext uri="{0D108BD9-81ED-4DB2-BD59-A6C34878D82A}"/>
                </a:extLst>
              </a:tr>
              <a:tr h="7191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extLst>
                  <a:ext uri="{0D108BD9-81ED-4DB2-BD59-A6C34878D82A}"/>
                </a:extLst>
              </a:tr>
              <a:tr h="6937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extLst>
                  <a:ext uri="{0D108BD9-81ED-4DB2-BD59-A6C34878D82A}"/>
                </a:extLst>
              </a:tr>
              <a:tr h="7223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extLst>
                  <a:ext uri="{0D108BD9-81ED-4DB2-BD59-A6C34878D82A}"/>
                </a:extLst>
              </a:tr>
              <a:tr h="7191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extLst>
                  <a:ext uri="{0D108BD9-81ED-4DB2-BD59-A6C34878D82A}"/>
                </a:extLst>
              </a:tr>
              <a:tr h="7223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cap="flat">
                      <a:noFill/>
                    </a:lnB>
                    <a:lnTlToBr>
                      <a:noFill/>
                    </a:lnTlToBr>
                    <a:lnBlToTr>
                      <a:noFill/>
                    </a:lnBlToTr>
                    <a:noFill/>
                  </a:tcPr>
                </a:tc>
                <a:extLst>
                  <a:ext uri="{0D108BD9-81ED-4DB2-BD59-A6C34878D82A}"/>
                </a:extLst>
              </a:tr>
            </a:tbl>
          </a:graphicData>
        </a:graphic>
      </p:graphicFrame>
      <p:sp>
        <p:nvSpPr>
          <p:cNvPr id="10305" name="Text Box 80"/>
          <p:cNvSpPr txBox="1">
            <a:spLocks noChangeArrowheads="1"/>
          </p:cNvSpPr>
          <p:nvPr/>
        </p:nvSpPr>
        <p:spPr bwMode="auto">
          <a:xfrm>
            <a:off x="1778000" y="9286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spcBef>
                <a:spcPct val="50000"/>
              </a:spcBef>
              <a:defRPr/>
            </a:pPr>
            <a:r>
              <a:rPr lang="en-GB" sz="1800" b="1" dirty="0" smtClean="0">
                <a:latin typeface="Arial" charset="0"/>
                <a:cs typeface="+mn-cs"/>
              </a:rPr>
              <a:t>1</a:t>
            </a:r>
            <a:r>
              <a:rPr lang="en-GB" sz="1800" b="1" dirty="0" smtClean="0">
                <a:latin typeface="Arial" charset="0"/>
                <a:cs typeface="Arial" charset="0"/>
              </a:rPr>
              <a:t>°C</a:t>
            </a:r>
          </a:p>
        </p:txBody>
      </p:sp>
      <p:sp>
        <p:nvSpPr>
          <p:cNvPr id="10306" name="Text Box 81"/>
          <p:cNvSpPr txBox="1">
            <a:spLocks noChangeArrowheads="1"/>
          </p:cNvSpPr>
          <p:nvPr/>
        </p:nvSpPr>
        <p:spPr bwMode="auto">
          <a:xfrm>
            <a:off x="3149601" y="928688"/>
            <a:ext cx="711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spcBef>
                <a:spcPct val="50000"/>
              </a:spcBef>
              <a:defRPr/>
            </a:pPr>
            <a:r>
              <a:rPr lang="en-GB" sz="1800" b="1" dirty="0" smtClean="0">
                <a:latin typeface="Arial" charset="0"/>
                <a:cs typeface="+mn-cs"/>
              </a:rPr>
              <a:t>2</a:t>
            </a:r>
            <a:r>
              <a:rPr lang="en-GB" sz="1800" b="1" dirty="0" smtClean="0">
                <a:latin typeface="Arial" charset="0"/>
                <a:cs typeface="Arial" charset="0"/>
              </a:rPr>
              <a:t>°C</a:t>
            </a:r>
          </a:p>
        </p:txBody>
      </p:sp>
      <p:sp>
        <p:nvSpPr>
          <p:cNvPr id="10307" name="Text Box 82"/>
          <p:cNvSpPr txBox="1">
            <a:spLocks noChangeArrowheads="1"/>
          </p:cNvSpPr>
          <p:nvPr/>
        </p:nvSpPr>
        <p:spPr bwMode="auto">
          <a:xfrm>
            <a:off x="7188200" y="928688"/>
            <a:ext cx="838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spcBef>
                <a:spcPct val="50000"/>
              </a:spcBef>
              <a:defRPr/>
            </a:pPr>
            <a:r>
              <a:rPr lang="en-GB" sz="1800" b="1" dirty="0" smtClean="0">
                <a:latin typeface="Arial" charset="0"/>
                <a:cs typeface="+mn-cs"/>
              </a:rPr>
              <a:t>5</a:t>
            </a:r>
            <a:r>
              <a:rPr lang="en-GB" sz="1800" b="1" dirty="0" smtClean="0">
                <a:latin typeface="Arial" charset="0"/>
                <a:cs typeface="Arial" charset="0"/>
              </a:rPr>
              <a:t>°C</a:t>
            </a:r>
          </a:p>
        </p:txBody>
      </p:sp>
      <p:sp>
        <p:nvSpPr>
          <p:cNvPr id="10308" name="Text Box 83"/>
          <p:cNvSpPr txBox="1">
            <a:spLocks noChangeArrowheads="1"/>
          </p:cNvSpPr>
          <p:nvPr/>
        </p:nvSpPr>
        <p:spPr bwMode="auto">
          <a:xfrm>
            <a:off x="5816601" y="928688"/>
            <a:ext cx="787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spcBef>
                <a:spcPct val="50000"/>
              </a:spcBef>
              <a:defRPr/>
            </a:pPr>
            <a:r>
              <a:rPr lang="en-GB" sz="1800" b="1" dirty="0" smtClean="0">
                <a:latin typeface="Arial" charset="0"/>
                <a:cs typeface="+mn-cs"/>
              </a:rPr>
              <a:t>4</a:t>
            </a:r>
            <a:r>
              <a:rPr lang="en-GB" sz="1800" b="1" dirty="0" smtClean="0">
                <a:latin typeface="Arial" charset="0"/>
                <a:cs typeface="Arial" charset="0"/>
              </a:rPr>
              <a:t>°C</a:t>
            </a:r>
          </a:p>
        </p:txBody>
      </p:sp>
      <p:sp>
        <p:nvSpPr>
          <p:cNvPr id="10309" name="Text Box 84"/>
          <p:cNvSpPr txBox="1">
            <a:spLocks noChangeArrowheads="1"/>
          </p:cNvSpPr>
          <p:nvPr/>
        </p:nvSpPr>
        <p:spPr bwMode="auto">
          <a:xfrm>
            <a:off x="4521201" y="928688"/>
            <a:ext cx="86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spcBef>
                <a:spcPct val="50000"/>
              </a:spcBef>
              <a:defRPr/>
            </a:pPr>
            <a:r>
              <a:rPr lang="en-GB" sz="1800" b="1" dirty="0" smtClean="0">
                <a:latin typeface="Arial" charset="0"/>
                <a:cs typeface="+mn-cs"/>
              </a:rPr>
              <a:t>3</a:t>
            </a:r>
            <a:r>
              <a:rPr lang="en-GB" sz="1800" b="1" dirty="0" smtClean="0">
                <a:latin typeface="Arial" charset="0"/>
                <a:cs typeface="Arial" charset="0"/>
              </a:rPr>
              <a:t>°C</a:t>
            </a:r>
          </a:p>
        </p:txBody>
      </p:sp>
      <p:sp>
        <p:nvSpPr>
          <p:cNvPr id="21573" name="AutoShape 85"/>
          <p:cNvSpPr>
            <a:spLocks noChangeArrowheads="1"/>
          </p:cNvSpPr>
          <p:nvPr/>
        </p:nvSpPr>
        <p:spPr bwMode="auto">
          <a:xfrm>
            <a:off x="2971801" y="5595938"/>
            <a:ext cx="5740400" cy="838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2922 h 21600"/>
              <a:gd name="T14" fmla="*/ 17363 w 21600"/>
              <a:gd name="T15" fmla="*/ 18678 h 21600"/>
            </a:gdLst>
            <a:ahLst/>
            <a:cxnLst>
              <a:cxn ang="T8">
                <a:pos x="T0" y="T1"/>
              </a:cxn>
              <a:cxn ang="T9">
                <a:pos x="T2" y="T3"/>
              </a:cxn>
              <a:cxn ang="T10">
                <a:pos x="T4" y="T5"/>
              </a:cxn>
              <a:cxn ang="T11">
                <a:pos x="T6" y="T7"/>
              </a:cxn>
            </a:cxnLst>
            <a:rect l="T12" t="T13" r="T14" b="T15"/>
            <a:pathLst>
              <a:path w="21600" h="21600">
                <a:moveTo>
                  <a:pt x="15792" y="0"/>
                </a:moveTo>
                <a:lnTo>
                  <a:pt x="15792" y="2922"/>
                </a:lnTo>
                <a:lnTo>
                  <a:pt x="3375" y="2922"/>
                </a:lnTo>
                <a:lnTo>
                  <a:pt x="3375" y="18678"/>
                </a:lnTo>
                <a:lnTo>
                  <a:pt x="15792" y="18678"/>
                </a:lnTo>
                <a:lnTo>
                  <a:pt x="15792" y="21600"/>
                </a:lnTo>
                <a:lnTo>
                  <a:pt x="21600" y="10800"/>
                </a:lnTo>
                <a:lnTo>
                  <a:pt x="15792" y="0"/>
                </a:lnTo>
                <a:close/>
              </a:path>
              <a:path w="21600" h="21600">
                <a:moveTo>
                  <a:pt x="1350" y="2922"/>
                </a:moveTo>
                <a:lnTo>
                  <a:pt x="1350" y="18678"/>
                </a:lnTo>
                <a:lnTo>
                  <a:pt x="2700" y="18678"/>
                </a:lnTo>
                <a:lnTo>
                  <a:pt x="2700" y="2922"/>
                </a:lnTo>
                <a:lnTo>
                  <a:pt x="1350" y="2922"/>
                </a:lnTo>
                <a:close/>
              </a:path>
              <a:path w="21600" h="21600">
                <a:moveTo>
                  <a:pt x="0" y="2922"/>
                </a:moveTo>
                <a:lnTo>
                  <a:pt x="0" y="18678"/>
                </a:lnTo>
                <a:lnTo>
                  <a:pt x="675" y="18678"/>
                </a:lnTo>
                <a:lnTo>
                  <a:pt x="675" y="2922"/>
                </a:lnTo>
                <a:lnTo>
                  <a:pt x="0" y="2922"/>
                </a:lnTo>
                <a:close/>
              </a:path>
            </a:pathLst>
          </a:custGeom>
          <a:gradFill rotWithShape="0">
            <a:gsLst>
              <a:gs pos="0">
                <a:srgbClr val="FFFF66"/>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74" name="AutoShape 86"/>
          <p:cNvSpPr>
            <a:spLocks noChangeArrowheads="1"/>
          </p:cNvSpPr>
          <p:nvPr/>
        </p:nvSpPr>
        <p:spPr bwMode="auto">
          <a:xfrm>
            <a:off x="6516688" y="2590800"/>
            <a:ext cx="2398712" cy="990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3682 h 21600"/>
              <a:gd name="T14" fmla="*/ 17667 w 21600"/>
              <a:gd name="T15" fmla="*/ 17918 h 21600"/>
            </a:gdLst>
            <a:ahLst/>
            <a:cxnLst>
              <a:cxn ang="T8">
                <a:pos x="T0" y="T1"/>
              </a:cxn>
              <a:cxn ang="T9">
                <a:pos x="T2" y="T3"/>
              </a:cxn>
              <a:cxn ang="T10">
                <a:pos x="T4" y="T5"/>
              </a:cxn>
              <a:cxn ang="T11">
                <a:pos x="T6" y="T7"/>
              </a:cxn>
            </a:cxnLst>
            <a:rect l="T12" t="T13" r="T14" b="T15"/>
            <a:pathLst>
              <a:path w="21600" h="21600">
                <a:moveTo>
                  <a:pt x="15633" y="0"/>
                </a:moveTo>
                <a:lnTo>
                  <a:pt x="15633" y="3682"/>
                </a:lnTo>
                <a:lnTo>
                  <a:pt x="3375" y="3682"/>
                </a:lnTo>
                <a:lnTo>
                  <a:pt x="3375" y="17918"/>
                </a:lnTo>
                <a:lnTo>
                  <a:pt x="15633" y="17918"/>
                </a:lnTo>
                <a:lnTo>
                  <a:pt x="15633" y="21600"/>
                </a:lnTo>
                <a:lnTo>
                  <a:pt x="21600" y="10800"/>
                </a:lnTo>
                <a:lnTo>
                  <a:pt x="15633" y="0"/>
                </a:lnTo>
                <a:close/>
              </a:path>
              <a:path w="21600" h="21600">
                <a:moveTo>
                  <a:pt x="1350" y="3682"/>
                </a:moveTo>
                <a:lnTo>
                  <a:pt x="1350" y="17918"/>
                </a:lnTo>
                <a:lnTo>
                  <a:pt x="2700" y="17918"/>
                </a:lnTo>
                <a:lnTo>
                  <a:pt x="2700" y="3682"/>
                </a:lnTo>
                <a:lnTo>
                  <a:pt x="1350" y="3682"/>
                </a:lnTo>
                <a:close/>
              </a:path>
              <a:path w="21600" h="21600">
                <a:moveTo>
                  <a:pt x="0" y="3682"/>
                </a:moveTo>
                <a:lnTo>
                  <a:pt x="0" y="17918"/>
                </a:lnTo>
                <a:lnTo>
                  <a:pt x="675" y="17918"/>
                </a:lnTo>
                <a:lnTo>
                  <a:pt x="675" y="3682"/>
                </a:lnTo>
                <a:lnTo>
                  <a:pt x="0" y="3682"/>
                </a:lnTo>
                <a:close/>
              </a:path>
            </a:pathLst>
          </a:custGeom>
          <a:gradFill rotWithShape="0">
            <a:gsLst>
              <a:gs pos="0">
                <a:srgbClr val="FFFF66"/>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12" name="Rectangle 87"/>
          <p:cNvSpPr>
            <a:spLocks noChangeArrowheads="1"/>
          </p:cNvSpPr>
          <p:nvPr/>
        </p:nvSpPr>
        <p:spPr bwMode="auto">
          <a:xfrm>
            <a:off x="6591300" y="2771777"/>
            <a:ext cx="2133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sz="1600" i="1" dirty="0">
                <a:cs typeface="Arial" charset="0"/>
              </a:rPr>
              <a:t>Sea level rise threatens major cities</a:t>
            </a:r>
            <a:endParaRPr lang="en-GB" sz="1600" i="1" dirty="0">
              <a:latin typeface="Times New Roman" charset="0"/>
              <a:cs typeface="+mn-cs"/>
            </a:endParaRPr>
          </a:p>
        </p:txBody>
      </p:sp>
      <p:sp>
        <p:nvSpPr>
          <p:cNvPr id="21576" name="AutoShape 88"/>
          <p:cNvSpPr>
            <a:spLocks noChangeArrowheads="1"/>
          </p:cNvSpPr>
          <p:nvPr/>
        </p:nvSpPr>
        <p:spPr bwMode="auto">
          <a:xfrm>
            <a:off x="1219200" y="1276350"/>
            <a:ext cx="7620000" cy="762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3211 h 21600"/>
              <a:gd name="T14" fmla="*/ 17375 w 21600"/>
              <a:gd name="T15" fmla="*/ 18389 h 21600"/>
            </a:gdLst>
            <a:ahLst/>
            <a:cxnLst>
              <a:cxn ang="T8">
                <a:pos x="T0" y="T1"/>
              </a:cxn>
              <a:cxn ang="T9">
                <a:pos x="T2" y="T3"/>
              </a:cxn>
              <a:cxn ang="T10">
                <a:pos x="T4" y="T5"/>
              </a:cxn>
              <a:cxn ang="T11">
                <a:pos x="T6" y="T7"/>
              </a:cxn>
            </a:cxnLst>
            <a:rect l="T12" t="T13" r="T14" b="T15"/>
            <a:pathLst>
              <a:path w="21600" h="21600">
                <a:moveTo>
                  <a:pt x="15588" y="0"/>
                </a:moveTo>
                <a:lnTo>
                  <a:pt x="15588" y="3211"/>
                </a:lnTo>
                <a:lnTo>
                  <a:pt x="3375" y="3211"/>
                </a:lnTo>
                <a:lnTo>
                  <a:pt x="3375" y="18389"/>
                </a:lnTo>
                <a:lnTo>
                  <a:pt x="15588" y="18389"/>
                </a:lnTo>
                <a:lnTo>
                  <a:pt x="15588" y="21600"/>
                </a:lnTo>
                <a:lnTo>
                  <a:pt x="21600" y="10800"/>
                </a:lnTo>
                <a:lnTo>
                  <a:pt x="15588" y="0"/>
                </a:lnTo>
                <a:close/>
              </a:path>
              <a:path w="21600" h="21600">
                <a:moveTo>
                  <a:pt x="1350" y="3211"/>
                </a:moveTo>
                <a:lnTo>
                  <a:pt x="1350" y="18389"/>
                </a:lnTo>
                <a:lnTo>
                  <a:pt x="2700" y="18389"/>
                </a:lnTo>
                <a:lnTo>
                  <a:pt x="2700" y="3211"/>
                </a:lnTo>
                <a:lnTo>
                  <a:pt x="1350" y="3211"/>
                </a:lnTo>
                <a:close/>
              </a:path>
              <a:path w="21600" h="21600">
                <a:moveTo>
                  <a:pt x="0" y="3211"/>
                </a:moveTo>
                <a:lnTo>
                  <a:pt x="0" y="18389"/>
                </a:lnTo>
                <a:lnTo>
                  <a:pt x="675" y="18389"/>
                </a:lnTo>
                <a:lnTo>
                  <a:pt x="675" y="3211"/>
                </a:lnTo>
                <a:lnTo>
                  <a:pt x="0" y="3211"/>
                </a:lnTo>
                <a:close/>
              </a:path>
            </a:pathLst>
          </a:custGeom>
          <a:gradFill rotWithShape="0">
            <a:gsLst>
              <a:gs pos="0">
                <a:srgbClr val="FFFF66"/>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14" name="Text Box 89"/>
          <p:cNvSpPr txBox="1">
            <a:spLocks noChangeArrowheads="1"/>
          </p:cNvSpPr>
          <p:nvPr/>
        </p:nvSpPr>
        <p:spPr bwMode="auto">
          <a:xfrm>
            <a:off x="2438400" y="1352552"/>
            <a:ext cx="4495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spcBef>
                <a:spcPct val="50000"/>
              </a:spcBef>
              <a:defRPr/>
            </a:pPr>
            <a:r>
              <a:rPr lang="en-US" sz="1600" i="1" dirty="0" smtClean="0">
                <a:latin typeface="Arial" charset="0"/>
                <a:cs typeface="+mn-cs"/>
              </a:rPr>
              <a:t>Falling crop yields in many areas, particularly developing regions </a:t>
            </a:r>
            <a:endParaRPr lang="en-GB" sz="1600" i="1" dirty="0" smtClean="0">
              <a:latin typeface="Arial" charset="0"/>
              <a:cs typeface="+mn-cs"/>
            </a:endParaRPr>
          </a:p>
        </p:txBody>
      </p:sp>
      <p:sp>
        <p:nvSpPr>
          <p:cNvPr id="85082" name="Text Box 90"/>
          <p:cNvSpPr txBox="1">
            <a:spLocks noChangeArrowheads="1"/>
          </p:cNvSpPr>
          <p:nvPr/>
        </p:nvSpPr>
        <p:spPr bwMode="auto">
          <a:xfrm>
            <a:off x="304801" y="1309688"/>
            <a:ext cx="1016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b="1" dirty="0">
                <a:effectLst>
                  <a:outerShdw blurRad="38100" dist="38100" dir="2700000" algn="tl">
                    <a:srgbClr val="C0C0C0"/>
                  </a:outerShdw>
                </a:effectLst>
                <a:latin typeface="Arial" panose="020B0604020202020204" pitchFamily="34" charset="0"/>
                <a:ea typeface="+mn-ea"/>
                <a:cs typeface="+mn-cs"/>
              </a:rPr>
              <a:t>Food</a:t>
            </a:r>
            <a:endParaRPr lang="en-GB" altLang="en-US" b="1" dirty="0">
              <a:effectLst>
                <a:outerShdw blurRad="38100" dist="38100" dir="2700000" algn="tl">
                  <a:srgbClr val="C0C0C0"/>
                </a:outerShdw>
              </a:effectLst>
              <a:latin typeface="Arial" panose="020B0604020202020204" pitchFamily="34" charset="0"/>
              <a:ea typeface="+mn-ea"/>
              <a:cs typeface="+mn-cs"/>
            </a:endParaRPr>
          </a:p>
        </p:txBody>
      </p:sp>
      <p:sp>
        <p:nvSpPr>
          <p:cNvPr id="85083" name="Text Box 91"/>
          <p:cNvSpPr txBox="1">
            <a:spLocks noChangeArrowheads="1"/>
          </p:cNvSpPr>
          <p:nvPr/>
        </p:nvSpPr>
        <p:spPr bwMode="auto">
          <a:xfrm>
            <a:off x="304801" y="2590802"/>
            <a:ext cx="101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b="1" dirty="0">
                <a:effectLst>
                  <a:outerShdw blurRad="38100" dist="38100" dir="2700000" algn="tl">
                    <a:srgbClr val="C0C0C0"/>
                  </a:outerShdw>
                </a:effectLst>
                <a:latin typeface="Arial" panose="020B0604020202020204" pitchFamily="34" charset="0"/>
                <a:ea typeface="+mn-ea"/>
                <a:cs typeface="+mn-cs"/>
              </a:rPr>
              <a:t>Water</a:t>
            </a:r>
            <a:endParaRPr lang="en-GB" altLang="en-US" b="1" dirty="0">
              <a:effectLst>
                <a:outerShdw blurRad="38100" dist="38100" dir="2700000" algn="tl">
                  <a:srgbClr val="C0C0C0"/>
                </a:outerShdw>
              </a:effectLst>
              <a:latin typeface="Arial" panose="020B0604020202020204" pitchFamily="34" charset="0"/>
              <a:ea typeface="+mn-ea"/>
              <a:cs typeface="+mn-cs"/>
            </a:endParaRPr>
          </a:p>
        </p:txBody>
      </p:sp>
      <p:sp>
        <p:nvSpPr>
          <p:cNvPr id="85084" name="Text Box 92"/>
          <p:cNvSpPr txBox="1">
            <a:spLocks noChangeArrowheads="1"/>
          </p:cNvSpPr>
          <p:nvPr/>
        </p:nvSpPr>
        <p:spPr bwMode="auto">
          <a:xfrm>
            <a:off x="304800" y="3686177"/>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b="1" dirty="0">
                <a:effectLst>
                  <a:outerShdw blurRad="38100" dist="38100" dir="2700000" algn="tl">
                    <a:srgbClr val="C0C0C0"/>
                  </a:outerShdw>
                </a:effectLst>
                <a:latin typeface="Arial" panose="020B0604020202020204" pitchFamily="34" charset="0"/>
                <a:ea typeface="+mn-ea"/>
                <a:cs typeface="+mn-cs"/>
              </a:rPr>
              <a:t>Ecosystems</a:t>
            </a:r>
            <a:endParaRPr lang="en-GB" altLang="en-US" b="1" dirty="0">
              <a:effectLst>
                <a:outerShdw blurRad="38100" dist="38100" dir="2700000" algn="tl">
                  <a:srgbClr val="C0C0C0"/>
                </a:outerShdw>
              </a:effectLst>
              <a:latin typeface="Arial" panose="020B0604020202020204" pitchFamily="34" charset="0"/>
              <a:ea typeface="+mn-ea"/>
              <a:cs typeface="+mn-cs"/>
            </a:endParaRPr>
          </a:p>
        </p:txBody>
      </p:sp>
      <p:sp>
        <p:nvSpPr>
          <p:cNvPr id="85085" name="Text Box 93"/>
          <p:cNvSpPr txBox="1">
            <a:spLocks noChangeArrowheads="1"/>
          </p:cNvSpPr>
          <p:nvPr/>
        </p:nvSpPr>
        <p:spPr bwMode="auto">
          <a:xfrm>
            <a:off x="304800" y="5527676"/>
            <a:ext cx="2362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GB" altLang="en-US" b="1" dirty="0">
                <a:effectLst>
                  <a:outerShdw blurRad="38100" dist="38100" dir="2700000" algn="tl">
                    <a:srgbClr val="C0C0C0"/>
                  </a:outerShdw>
                </a:effectLst>
                <a:latin typeface="Arial" panose="020B0604020202020204" pitchFamily="34" charset="0"/>
                <a:ea typeface="+mn-ea"/>
                <a:cs typeface="Times New Roman" panose="02020603050405020304" pitchFamily="18" charset="0"/>
              </a:rPr>
              <a:t>Risk of Abrupt and Major Irreversible Changes</a:t>
            </a:r>
            <a:endParaRPr lang="en-GB" altLang="en-US" b="1" dirty="0">
              <a:effectLst>
                <a:outerShdw blurRad="38100" dist="38100" dir="2700000" algn="tl">
                  <a:srgbClr val="C0C0C0"/>
                </a:outerShdw>
              </a:effectLst>
              <a:latin typeface="Arial" panose="020B0604020202020204" pitchFamily="34" charset="0"/>
              <a:ea typeface="+mn-ea"/>
              <a:cs typeface="+mn-cs"/>
            </a:endParaRPr>
          </a:p>
        </p:txBody>
      </p:sp>
      <p:sp>
        <p:nvSpPr>
          <p:cNvPr id="10319" name="Text Box 94"/>
          <p:cNvSpPr txBox="1">
            <a:spLocks noChangeArrowheads="1"/>
          </p:cNvSpPr>
          <p:nvPr/>
        </p:nvSpPr>
        <p:spPr bwMode="auto">
          <a:xfrm>
            <a:off x="1600200" y="671513"/>
            <a:ext cx="6400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spcBef>
                <a:spcPct val="50000"/>
              </a:spcBef>
              <a:defRPr/>
            </a:pPr>
            <a:r>
              <a:rPr lang="en-US" sz="1800" b="1" dirty="0" smtClean="0">
                <a:latin typeface="Arial" charset="0"/>
                <a:cs typeface="+mn-cs"/>
              </a:rPr>
              <a:t>Global temperature change (relative to pre-industrial)</a:t>
            </a:r>
            <a:endParaRPr lang="en-GB" sz="1800" b="1" dirty="0" smtClean="0">
              <a:latin typeface="Arial" charset="0"/>
              <a:cs typeface="+mn-cs"/>
            </a:endParaRPr>
          </a:p>
        </p:txBody>
      </p:sp>
      <p:sp>
        <p:nvSpPr>
          <p:cNvPr id="10320" name="Text Box 95"/>
          <p:cNvSpPr txBox="1">
            <a:spLocks noChangeArrowheads="1"/>
          </p:cNvSpPr>
          <p:nvPr/>
        </p:nvSpPr>
        <p:spPr bwMode="auto">
          <a:xfrm>
            <a:off x="406401" y="928688"/>
            <a:ext cx="711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spcBef>
                <a:spcPct val="50000"/>
              </a:spcBef>
              <a:defRPr/>
            </a:pPr>
            <a:r>
              <a:rPr lang="en-GB" sz="1800" b="1" dirty="0" smtClean="0">
                <a:latin typeface="Arial" charset="0"/>
                <a:cs typeface="+mn-cs"/>
              </a:rPr>
              <a:t>0</a:t>
            </a:r>
            <a:r>
              <a:rPr lang="en-GB" sz="1800" b="1" dirty="0" smtClean="0">
                <a:latin typeface="Arial" charset="0"/>
                <a:cs typeface="Arial" charset="0"/>
              </a:rPr>
              <a:t>°C</a:t>
            </a:r>
            <a:endParaRPr lang="en-GB" sz="1800" b="1" dirty="0" smtClean="0">
              <a:latin typeface="Arial" charset="0"/>
              <a:cs typeface="+mn-cs"/>
            </a:endParaRPr>
          </a:p>
        </p:txBody>
      </p:sp>
      <p:sp>
        <p:nvSpPr>
          <p:cNvPr id="21584" name="AutoShape 96"/>
          <p:cNvSpPr>
            <a:spLocks noChangeArrowheads="1"/>
          </p:cNvSpPr>
          <p:nvPr/>
        </p:nvSpPr>
        <p:spPr bwMode="auto">
          <a:xfrm>
            <a:off x="5384800" y="1885950"/>
            <a:ext cx="33528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2700 h 21600"/>
              <a:gd name="T14" fmla="*/ 17280 w 21600"/>
              <a:gd name="T15" fmla="*/ 18900 h 21600"/>
            </a:gdLst>
            <a:ahLst/>
            <a:cxnLst>
              <a:cxn ang="T8">
                <a:pos x="T0" y="T1"/>
              </a:cxn>
              <a:cxn ang="T9">
                <a:pos x="T2" y="T3"/>
              </a:cxn>
              <a:cxn ang="T10">
                <a:pos x="T4" y="T5"/>
              </a:cxn>
              <a:cxn ang="T11">
                <a:pos x="T6" y="T7"/>
              </a:cxn>
            </a:cxnLst>
            <a:rect l="T12" t="T13" r="T14" b="T15"/>
            <a:pathLst>
              <a:path w="21600" h="21600">
                <a:moveTo>
                  <a:pt x="15840" y="0"/>
                </a:moveTo>
                <a:lnTo>
                  <a:pt x="15840" y="2700"/>
                </a:lnTo>
                <a:lnTo>
                  <a:pt x="3375" y="2700"/>
                </a:lnTo>
                <a:lnTo>
                  <a:pt x="3375" y="18900"/>
                </a:lnTo>
                <a:lnTo>
                  <a:pt x="15840" y="18900"/>
                </a:lnTo>
                <a:lnTo>
                  <a:pt x="15840" y="21600"/>
                </a:lnTo>
                <a:lnTo>
                  <a:pt x="21600" y="10800"/>
                </a:lnTo>
                <a:lnTo>
                  <a:pt x="15840" y="0"/>
                </a:lnTo>
                <a:close/>
              </a:path>
              <a:path w="21600" h="21600">
                <a:moveTo>
                  <a:pt x="1350" y="2700"/>
                </a:moveTo>
                <a:lnTo>
                  <a:pt x="1350" y="18900"/>
                </a:lnTo>
                <a:lnTo>
                  <a:pt x="2700" y="18900"/>
                </a:lnTo>
                <a:lnTo>
                  <a:pt x="2700" y="2700"/>
                </a:lnTo>
                <a:lnTo>
                  <a:pt x="1350" y="2700"/>
                </a:lnTo>
                <a:close/>
              </a:path>
              <a:path w="21600" h="21600">
                <a:moveTo>
                  <a:pt x="0" y="2700"/>
                </a:moveTo>
                <a:lnTo>
                  <a:pt x="0" y="18900"/>
                </a:lnTo>
                <a:lnTo>
                  <a:pt x="675" y="18900"/>
                </a:lnTo>
                <a:lnTo>
                  <a:pt x="675" y="2700"/>
                </a:lnTo>
                <a:lnTo>
                  <a:pt x="0" y="2700"/>
                </a:lnTo>
                <a:close/>
              </a:path>
            </a:pathLst>
          </a:custGeom>
          <a:gradFill rotWithShape="0">
            <a:gsLst>
              <a:gs pos="0">
                <a:srgbClr val="FFFF66"/>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22" name="Rectangle 97"/>
          <p:cNvSpPr>
            <a:spLocks noChangeArrowheads="1"/>
          </p:cNvSpPr>
          <p:nvPr/>
        </p:nvSpPr>
        <p:spPr bwMode="auto">
          <a:xfrm>
            <a:off x="5943600" y="1895477"/>
            <a:ext cx="2286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sz="1600" i="1" dirty="0">
                <a:cs typeface="Arial" charset="0"/>
              </a:rPr>
              <a:t>Falling yields in many developed regions</a:t>
            </a:r>
            <a:endParaRPr lang="en-GB" sz="1600" i="1" dirty="0">
              <a:cs typeface="+mn-cs"/>
            </a:endParaRPr>
          </a:p>
        </p:txBody>
      </p:sp>
      <p:sp>
        <p:nvSpPr>
          <p:cNvPr id="21586" name="AutoShape 98"/>
          <p:cNvSpPr>
            <a:spLocks noChangeArrowheads="1"/>
          </p:cNvSpPr>
          <p:nvPr/>
        </p:nvSpPr>
        <p:spPr bwMode="auto">
          <a:xfrm>
            <a:off x="3251201" y="2514600"/>
            <a:ext cx="3251200" cy="1066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1929 h 21600"/>
              <a:gd name="T14" fmla="*/ 17086 w 21600"/>
              <a:gd name="T15" fmla="*/ 19671 h 21600"/>
            </a:gdLst>
            <a:ahLst/>
            <a:cxnLst>
              <a:cxn ang="T8">
                <a:pos x="T0" y="T1"/>
              </a:cxn>
              <a:cxn ang="T9">
                <a:pos x="T2" y="T3"/>
              </a:cxn>
              <a:cxn ang="T10">
                <a:pos x="T4" y="T5"/>
              </a:cxn>
              <a:cxn ang="T11">
                <a:pos x="T6" y="T7"/>
              </a:cxn>
            </a:cxnLst>
            <a:rect l="T12" t="T13" r="T14" b="T15"/>
            <a:pathLst>
              <a:path w="21600" h="21600">
                <a:moveTo>
                  <a:pt x="16105" y="0"/>
                </a:moveTo>
                <a:lnTo>
                  <a:pt x="16105" y="1929"/>
                </a:lnTo>
                <a:lnTo>
                  <a:pt x="3375" y="1929"/>
                </a:lnTo>
                <a:lnTo>
                  <a:pt x="3375" y="19671"/>
                </a:lnTo>
                <a:lnTo>
                  <a:pt x="16105" y="19671"/>
                </a:lnTo>
                <a:lnTo>
                  <a:pt x="16105" y="21600"/>
                </a:lnTo>
                <a:lnTo>
                  <a:pt x="21600" y="10800"/>
                </a:lnTo>
                <a:lnTo>
                  <a:pt x="16105" y="0"/>
                </a:lnTo>
                <a:close/>
              </a:path>
              <a:path w="21600" h="21600">
                <a:moveTo>
                  <a:pt x="1350" y="1929"/>
                </a:moveTo>
                <a:lnTo>
                  <a:pt x="1350" y="19671"/>
                </a:lnTo>
                <a:lnTo>
                  <a:pt x="2700" y="19671"/>
                </a:lnTo>
                <a:lnTo>
                  <a:pt x="2700" y="1929"/>
                </a:lnTo>
                <a:lnTo>
                  <a:pt x="1350" y="1929"/>
                </a:lnTo>
                <a:close/>
              </a:path>
              <a:path w="21600" h="21600">
                <a:moveTo>
                  <a:pt x="0" y="1929"/>
                </a:moveTo>
                <a:lnTo>
                  <a:pt x="0" y="19671"/>
                </a:lnTo>
                <a:lnTo>
                  <a:pt x="675" y="19671"/>
                </a:lnTo>
                <a:lnTo>
                  <a:pt x="675" y="1929"/>
                </a:lnTo>
                <a:lnTo>
                  <a:pt x="0" y="1929"/>
                </a:lnTo>
                <a:close/>
              </a:path>
            </a:pathLst>
          </a:custGeom>
          <a:gradFill rotWithShape="0">
            <a:gsLst>
              <a:gs pos="0">
                <a:srgbClr val="FFFF66"/>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87" name="AutoShape 99"/>
          <p:cNvSpPr>
            <a:spLocks noChangeArrowheads="1"/>
          </p:cNvSpPr>
          <p:nvPr/>
        </p:nvSpPr>
        <p:spPr bwMode="auto">
          <a:xfrm>
            <a:off x="2438400" y="3886202"/>
            <a:ext cx="5994400" cy="7905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3411 h 21600"/>
              <a:gd name="T14" fmla="*/ 17874 w 21600"/>
              <a:gd name="T15" fmla="*/ 18189 h 21600"/>
            </a:gdLst>
            <a:ahLst/>
            <a:cxnLst>
              <a:cxn ang="T8">
                <a:pos x="T0" y="T1"/>
              </a:cxn>
              <a:cxn ang="T9">
                <a:pos x="T2" y="T3"/>
              </a:cxn>
              <a:cxn ang="T10">
                <a:pos x="T4" y="T5"/>
              </a:cxn>
              <a:cxn ang="T11">
                <a:pos x="T6" y="T7"/>
              </a:cxn>
            </a:cxnLst>
            <a:rect l="T12" t="T13" r="T14" b="T15"/>
            <a:pathLst>
              <a:path w="21600" h="21600">
                <a:moveTo>
                  <a:pt x="16154" y="0"/>
                </a:moveTo>
                <a:lnTo>
                  <a:pt x="16154" y="3411"/>
                </a:lnTo>
                <a:lnTo>
                  <a:pt x="3375" y="3411"/>
                </a:lnTo>
                <a:lnTo>
                  <a:pt x="3375" y="18189"/>
                </a:lnTo>
                <a:lnTo>
                  <a:pt x="16154" y="18189"/>
                </a:lnTo>
                <a:lnTo>
                  <a:pt x="16154" y="21600"/>
                </a:lnTo>
                <a:lnTo>
                  <a:pt x="21600" y="10800"/>
                </a:lnTo>
                <a:lnTo>
                  <a:pt x="16154" y="0"/>
                </a:lnTo>
                <a:close/>
              </a:path>
              <a:path w="21600" h="21600">
                <a:moveTo>
                  <a:pt x="1350" y="3411"/>
                </a:moveTo>
                <a:lnTo>
                  <a:pt x="1350" y="18189"/>
                </a:lnTo>
                <a:lnTo>
                  <a:pt x="2700" y="18189"/>
                </a:lnTo>
                <a:lnTo>
                  <a:pt x="2700" y="3411"/>
                </a:lnTo>
                <a:lnTo>
                  <a:pt x="1350" y="3411"/>
                </a:lnTo>
                <a:close/>
              </a:path>
              <a:path w="21600" h="21600">
                <a:moveTo>
                  <a:pt x="0" y="3411"/>
                </a:moveTo>
                <a:lnTo>
                  <a:pt x="0" y="18189"/>
                </a:lnTo>
                <a:lnTo>
                  <a:pt x="675" y="18189"/>
                </a:lnTo>
                <a:lnTo>
                  <a:pt x="675" y="3411"/>
                </a:lnTo>
                <a:lnTo>
                  <a:pt x="0" y="3411"/>
                </a:lnTo>
                <a:close/>
              </a:path>
            </a:pathLst>
          </a:custGeom>
          <a:gradFill rotWithShape="0">
            <a:gsLst>
              <a:gs pos="0">
                <a:srgbClr val="FFFF66"/>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25" name="Text Box 100"/>
          <p:cNvSpPr txBox="1">
            <a:spLocks noChangeArrowheads="1"/>
          </p:cNvSpPr>
          <p:nvPr/>
        </p:nvSpPr>
        <p:spPr bwMode="auto">
          <a:xfrm>
            <a:off x="3352800" y="4114800"/>
            <a:ext cx="4552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spcBef>
                <a:spcPct val="50000"/>
              </a:spcBef>
              <a:defRPr/>
            </a:pPr>
            <a:r>
              <a:rPr lang="en-US" sz="1600" i="1" dirty="0" smtClean="0">
                <a:latin typeface="Arial" charset="0"/>
                <a:cs typeface="+mn-cs"/>
              </a:rPr>
              <a:t>Rising number of species face extinction</a:t>
            </a:r>
            <a:endParaRPr lang="en-GB" sz="1600" i="1" dirty="0" smtClean="0">
              <a:latin typeface="Arial" charset="0"/>
              <a:cs typeface="+mn-cs"/>
            </a:endParaRPr>
          </a:p>
        </p:txBody>
      </p:sp>
      <p:sp>
        <p:nvSpPr>
          <p:cNvPr id="10326" name="Text Box 101"/>
          <p:cNvSpPr txBox="1">
            <a:spLocks noChangeArrowheads="1"/>
          </p:cNvSpPr>
          <p:nvPr/>
        </p:nvSpPr>
        <p:spPr bwMode="auto">
          <a:xfrm>
            <a:off x="3800475" y="5710240"/>
            <a:ext cx="4572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spcBef>
                <a:spcPct val="50000"/>
              </a:spcBef>
              <a:defRPr/>
            </a:pPr>
            <a:r>
              <a:rPr lang="en-US" sz="1600" i="1" dirty="0" smtClean="0">
                <a:latin typeface="Arial" charset="0"/>
                <a:cs typeface="+mn-cs"/>
              </a:rPr>
              <a:t>Increasing risk of dangerous feedbacks and abrupt, large-scale shifts in the climate system</a:t>
            </a:r>
            <a:endParaRPr lang="en-GB" sz="1600" i="1" dirty="0" smtClean="0">
              <a:latin typeface="Arial" charset="0"/>
              <a:cs typeface="+mn-cs"/>
            </a:endParaRPr>
          </a:p>
        </p:txBody>
      </p:sp>
      <p:sp>
        <p:nvSpPr>
          <p:cNvPr id="10327" name="Rectangle 102"/>
          <p:cNvSpPr>
            <a:spLocks noChangeArrowheads="1"/>
          </p:cNvSpPr>
          <p:nvPr/>
        </p:nvSpPr>
        <p:spPr bwMode="auto">
          <a:xfrm>
            <a:off x="3409950" y="2590800"/>
            <a:ext cx="3048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sz="1400" i="1" dirty="0">
                <a:cs typeface="Arial" charset="0"/>
              </a:rPr>
              <a:t>Significant decreases in water availability in many areas, including Mediterranean and Southern Africa</a:t>
            </a:r>
          </a:p>
        </p:txBody>
      </p:sp>
      <p:sp>
        <p:nvSpPr>
          <p:cNvPr id="21591" name="AutoShape 103"/>
          <p:cNvSpPr>
            <a:spLocks noChangeArrowheads="1"/>
          </p:cNvSpPr>
          <p:nvPr/>
        </p:nvSpPr>
        <p:spPr bwMode="auto">
          <a:xfrm>
            <a:off x="1295401" y="2638425"/>
            <a:ext cx="2159000" cy="1066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1896 h 21600"/>
              <a:gd name="T14" fmla="*/ 16340 w 21600"/>
              <a:gd name="T15" fmla="*/ 19704 h 21600"/>
            </a:gdLst>
            <a:ahLst/>
            <a:cxnLst>
              <a:cxn ang="T8">
                <a:pos x="T0" y="T1"/>
              </a:cxn>
              <a:cxn ang="T9">
                <a:pos x="T2" y="T3"/>
              </a:cxn>
              <a:cxn ang="T10">
                <a:pos x="T4" y="T5"/>
              </a:cxn>
              <a:cxn ang="T11">
                <a:pos x="T6" y="T7"/>
              </a:cxn>
            </a:cxnLst>
            <a:rect l="T12" t="T13" r="T14" b="T15"/>
            <a:pathLst>
              <a:path w="21600" h="21600">
                <a:moveTo>
                  <a:pt x="15220" y="0"/>
                </a:moveTo>
                <a:lnTo>
                  <a:pt x="15220" y="1896"/>
                </a:lnTo>
                <a:lnTo>
                  <a:pt x="3375" y="1896"/>
                </a:lnTo>
                <a:lnTo>
                  <a:pt x="3375" y="19704"/>
                </a:lnTo>
                <a:lnTo>
                  <a:pt x="15220" y="19704"/>
                </a:lnTo>
                <a:lnTo>
                  <a:pt x="15220" y="21600"/>
                </a:lnTo>
                <a:lnTo>
                  <a:pt x="21600" y="10800"/>
                </a:lnTo>
                <a:lnTo>
                  <a:pt x="15220" y="0"/>
                </a:lnTo>
                <a:close/>
              </a:path>
              <a:path w="21600" h="21600">
                <a:moveTo>
                  <a:pt x="1350" y="1896"/>
                </a:moveTo>
                <a:lnTo>
                  <a:pt x="1350" y="19704"/>
                </a:lnTo>
                <a:lnTo>
                  <a:pt x="2700" y="19704"/>
                </a:lnTo>
                <a:lnTo>
                  <a:pt x="2700" y="1896"/>
                </a:lnTo>
                <a:lnTo>
                  <a:pt x="1350" y="1896"/>
                </a:lnTo>
                <a:close/>
              </a:path>
              <a:path w="21600" h="21600">
                <a:moveTo>
                  <a:pt x="0" y="1896"/>
                </a:moveTo>
                <a:lnTo>
                  <a:pt x="0" y="19704"/>
                </a:lnTo>
                <a:lnTo>
                  <a:pt x="675" y="19704"/>
                </a:lnTo>
                <a:lnTo>
                  <a:pt x="675" y="1896"/>
                </a:lnTo>
                <a:lnTo>
                  <a:pt x="0" y="1896"/>
                </a:lnTo>
                <a:close/>
              </a:path>
            </a:pathLst>
          </a:custGeom>
          <a:gradFill rotWithShape="0">
            <a:gsLst>
              <a:gs pos="0">
                <a:srgbClr val="FFFF66"/>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29" name="Rectangle 104"/>
          <p:cNvSpPr>
            <a:spLocks noChangeArrowheads="1"/>
          </p:cNvSpPr>
          <p:nvPr/>
        </p:nvSpPr>
        <p:spPr bwMode="auto">
          <a:xfrm>
            <a:off x="1295400" y="2714626"/>
            <a:ext cx="2133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sz="1400" i="1" dirty="0">
                <a:cs typeface="Arial" charset="0"/>
              </a:rPr>
              <a:t>Small mountain glaciers disappear  – water supplies threatened in several areas</a:t>
            </a:r>
          </a:p>
        </p:txBody>
      </p:sp>
      <p:sp>
        <p:nvSpPr>
          <p:cNvPr id="21593" name="AutoShape 105"/>
          <p:cNvSpPr>
            <a:spLocks noChangeArrowheads="1"/>
          </p:cNvSpPr>
          <p:nvPr/>
        </p:nvSpPr>
        <p:spPr bwMode="auto">
          <a:xfrm>
            <a:off x="1016001" y="4038600"/>
            <a:ext cx="2235200"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2025 h 21600"/>
              <a:gd name="T14" fmla="*/ 16384 w 21600"/>
              <a:gd name="T15" fmla="*/ 19575 h 21600"/>
            </a:gdLst>
            <a:ahLst/>
            <a:cxnLst>
              <a:cxn ang="T8">
                <a:pos x="T0" y="T1"/>
              </a:cxn>
              <a:cxn ang="T9">
                <a:pos x="T2" y="T3"/>
              </a:cxn>
              <a:cxn ang="T10">
                <a:pos x="T4" y="T5"/>
              </a:cxn>
              <a:cxn ang="T11">
                <a:pos x="T6" y="T7"/>
              </a:cxn>
            </a:cxnLst>
            <a:rect l="T12" t="T13" r="T14" b="T15"/>
            <a:pathLst>
              <a:path w="21600" h="21600">
                <a:moveTo>
                  <a:pt x="15180" y="0"/>
                </a:moveTo>
                <a:lnTo>
                  <a:pt x="15180" y="2025"/>
                </a:lnTo>
                <a:lnTo>
                  <a:pt x="3375" y="2025"/>
                </a:lnTo>
                <a:lnTo>
                  <a:pt x="3375" y="19575"/>
                </a:lnTo>
                <a:lnTo>
                  <a:pt x="15180" y="19575"/>
                </a:lnTo>
                <a:lnTo>
                  <a:pt x="15180" y="21600"/>
                </a:lnTo>
                <a:lnTo>
                  <a:pt x="21600" y="10800"/>
                </a:lnTo>
                <a:lnTo>
                  <a:pt x="15180" y="0"/>
                </a:lnTo>
                <a:close/>
              </a:path>
              <a:path w="21600" h="21600">
                <a:moveTo>
                  <a:pt x="1350" y="2025"/>
                </a:moveTo>
                <a:lnTo>
                  <a:pt x="1350" y="19575"/>
                </a:lnTo>
                <a:lnTo>
                  <a:pt x="2700" y="19575"/>
                </a:lnTo>
                <a:lnTo>
                  <a:pt x="2700" y="2025"/>
                </a:lnTo>
                <a:lnTo>
                  <a:pt x="1350" y="2025"/>
                </a:lnTo>
                <a:close/>
              </a:path>
              <a:path w="21600" h="21600">
                <a:moveTo>
                  <a:pt x="0" y="2025"/>
                </a:moveTo>
                <a:lnTo>
                  <a:pt x="0" y="19575"/>
                </a:lnTo>
                <a:lnTo>
                  <a:pt x="675" y="19575"/>
                </a:lnTo>
                <a:lnTo>
                  <a:pt x="675" y="2025"/>
                </a:lnTo>
                <a:lnTo>
                  <a:pt x="0" y="2025"/>
                </a:lnTo>
                <a:close/>
              </a:path>
            </a:pathLst>
          </a:custGeom>
          <a:gradFill rotWithShape="0">
            <a:gsLst>
              <a:gs pos="0">
                <a:srgbClr val="FFFF66"/>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31" name="Rectangle 106"/>
          <p:cNvSpPr>
            <a:spLocks noChangeArrowheads="1"/>
          </p:cNvSpPr>
          <p:nvPr/>
        </p:nvSpPr>
        <p:spPr bwMode="auto">
          <a:xfrm>
            <a:off x="1219201" y="4095752"/>
            <a:ext cx="1930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sz="1600" i="1" dirty="0">
                <a:cs typeface="Arial" charset="0"/>
              </a:rPr>
              <a:t>Extensive Damage to Coral Reefs</a:t>
            </a:r>
            <a:endParaRPr lang="en-GB" sz="1600" i="1" dirty="0">
              <a:cs typeface="+mn-cs"/>
            </a:endParaRPr>
          </a:p>
        </p:txBody>
      </p:sp>
      <p:sp>
        <p:nvSpPr>
          <p:cNvPr id="85099" name="Text Box 107"/>
          <p:cNvSpPr txBox="1">
            <a:spLocks noChangeArrowheads="1"/>
          </p:cNvSpPr>
          <p:nvPr/>
        </p:nvSpPr>
        <p:spPr bwMode="auto">
          <a:xfrm>
            <a:off x="304800" y="4694240"/>
            <a:ext cx="1828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GB" altLang="en-US" b="1" dirty="0">
                <a:effectLst>
                  <a:outerShdw blurRad="38100" dist="38100" dir="2700000" algn="tl">
                    <a:srgbClr val="C0C0C0"/>
                  </a:outerShdw>
                </a:effectLst>
                <a:latin typeface="Arial" panose="020B0604020202020204" pitchFamily="34" charset="0"/>
                <a:ea typeface="+mn-ea"/>
                <a:cs typeface="Times New Roman" panose="02020603050405020304" pitchFamily="18" charset="0"/>
              </a:rPr>
              <a:t>Extreme Weather Events</a:t>
            </a:r>
            <a:endParaRPr lang="en-GB" altLang="en-US" b="1" dirty="0">
              <a:effectLst>
                <a:outerShdw blurRad="38100" dist="38100" dir="2700000" algn="tl">
                  <a:srgbClr val="C0C0C0"/>
                </a:outerShdw>
              </a:effectLst>
              <a:latin typeface="Arial" panose="020B0604020202020204" pitchFamily="34" charset="0"/>
              <a:ea typeface="+mn-ea"/>
              <a:cs typeface="+mn-cs"/>
            </a:endParaRPr>
          </a:p>
        </p:txBody>
      </p:sp>
      <p:sp>
        <p:nvSpPr>
          <p:cNvPr id="21596" name="AutoShape 108"/>
          <p:cNvSpPr>
            <a:spLocks noChangeArrowheads="1"/>
          </p:cNvSpPr>
          <p:nvPr/>
        </p:nvSpPr>
        <p:spPr bwMode="auto">
          <a:xfrm>
            <a:off x="1930401" y="4800600"/>
            <a:ext cx="69088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2200 h 21600"/>
              <a:gd name="T14" fmla="*/ 17263 w 21600"/>
              <a:gd name="T15" fmla="*/ 19400 h 21600"/>
            </a:gdLst>
            <a:ahLst/>
            <a:cxnLst>
              <a:cxn ang="T8">
                <a:pos x="T0" y="T1"/>
              </a:cxn>
              <a:cxn ang="T9">
                <a:pos x="T2" y="T3"/>
              </a:cxn>
              <a:cxn ang="T10">
                <a:pos x="T4" y="T5"/>
              </a:cxn>
              <a:cxn ang="T11">
                <a:pos x="T6" y="T7"/>
              </a:cxn>
            </a:cxnLst>
            <a:rect l="T12" t="T13" r="T14" b="T15"/>
            <a:pathLst>
              <a:path w="21600" h="21600">
                <a:moveTo>
                  <a:pt x="16154" y="0"/>
                </a:moveTo>
                <a:lnTo>
                  <a:pt x="16154" y="2200"/>
                </a:lnTo>
                <a:lnTo>
                  <a:pt x="3375" y="2200"/>
                </a:lnTo>
                <a:lnTo>
                  <a:pt x="3375" y="19400"/>
                </a:lnTo>
                <a:lnTo>
                  <a:pt x="16154" y="19400"/>
                </a:lnTo>
                <a:lnTo>
                  <a:pt x="16154" y="21600"/>
                </a:lnTo>
                <a:lnTo>
                  <a:pt x="21600" y="10800"/>
                </a:lnTo>
                <a:lnTo>
                  <a:pt x="16154" y="0"/>
                </a:lnTo>
                <a:close/>
              </a:path>
              <a:path w="21600" h="21600">
                <a:moveTo>
                  <a:pt x="1350" y="2200"/>
                </a:moveTo>
                <a:lnTo>
                  <a:pt x="1350" y="19400"/>
                </a:lnTo>
                <a:lnTo>
                  <a:pt x="2700" y="19400"/>
                </a:lnTo>
                <a:lnTo>
                  <a:pt x="2700" y="2200"/>
                </a:lnTo>
                <a:lnTo>
                  <a:pt x="1350" y="2200"/>
                </a:lnTo>
                <a:close/>
              </a:path>
              <a:path w="21600" h="21600">
                <a:moveTo>
                  <a:pt x="0" y="2200"/>
                </a:moveTo>
                <a:lnTo>
                  <a:pt x="0" y="19400"/>
                </a:lnTo>
                <a:lnTo>
                  <a:pt x="675" y="19400"/>
                </a:lnTo>
                <a:lnTo>
                  <a:pt x="675" y="2200"/>
                </a:lnTo>
                <a:lnTo>
                  <a:pt x="0" y="2200"/>
                </a:lnTo>
                <a:close/>
              </a:path>
            </a:pathLst>
          </a:custGeom>
          <a:gradFill rotWithShape="0">
            <a:gsLst>
              <a:gs pos="0">
                <a:srgbClr val="FFFF66"/>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34" name="Rectangle 109"/>
          <p:cNvSpPr>
            <a:spLocks noChangeArrowheads="1"/>
          </p:cNvSpPr>
          <p:nvPr/>
        </p:nvSpPr>
        <p:spPr bwMode="auto">
          <a:xfrm>
            <a:off x="1828800" y="4951413"/>
            <a:ext cx="7010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i="1" dirty="0">
                <a:cs typeface="+mn-cs"/>
              </a:rPr>
              <a:t>Rising intensity of storms, forest fires, droughts, flooding and heat waves</a:t>
            </a:r>
          </a:p>
        </p:txBody>
      </p:sp>
      <p:sp>
        <p:nvSpPr>
          <p:cNvPr id="21598" name="AutoShape 110"/>
          <p:cNvSpPr>
            <a:spLocks noChangeArrowheads="1"/>
          </p:cNvSpPr>
          <p:nvPr/>
        </p:nvSpPr>
        <p:spPr bwMode="auto">
          <a:xfrm>
            <a:off x="1219200" y="1905000"/>
            <a:ext cx="33528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2700 h 21600"/>
              <a:gd name="T14" fmla="*/ 17280 w 21600"/>
              <a:gd name="T15" fmla="*/ 18900 h 21600"/>
            </a:gdLst>
            <a:ahLst/>
            <a:cxnLst>
              <a:cxn ang="T8">
                <a:pos x="T0" y="T1"/>
              </a:cxn>
              <a:cxn ang="T9">
                <a:pos x="T2" y="T3"/>
              </a:cxn>
              <a:cxn ang="T10">
                <a:pos x="T4" y="T5"/>
              </a:cxn>
              <a:cxn ang="T11">
                <a:pos x="T6" y="T7"/>
              </a:cxn>
            </a:cxnLst>
            <a:rect l="T12" t="T13" r="T14" b="T15"/>
            <a:pathLst>
              <a:path w="21600" h="21600">
                <a:moveTo>
                  <a:pt x="15840" y="0"/>
                </a:moveTo>
                <a:lnTo>
                  <a:pt x="15840" y="2700"/>
                </a:lnTo>
                <a:lnTo>
                  <a:pt x="3375" y="2700"/>
                </a:lnTo>
                <a:lnTo>
                  <a:pt x="3375" y="18900"/>
                </a:lnTo>
                <a:lnTo>
                  <a:pt x="15840" y="18900"/>
                </a:lnTo>
                <a:lnTo>
                  <a:pt x="15840" y="21600"/>
                </a:lnTo>
                <a:lnTo>
                  <a:pt x="21600" y="10800"/>
                </a:lnTo>
                <a:lnTo>
                  <a:pt x="15840" y="0"/>
                </a:lnTo>
                <a:close/>
              </a:path>
              <a:path w="21600" h="21600">
                <a:moveTo>
                  <a:pt x="1350" y="2700"/>
                </a:moveTo>
                <a:lnTo>
                  <a:pt x="1350" y="18900"/>
                </a:lnTo>
                <a:lnTo>
                  <a:pt x="2700" y="18900"/>
                </a:lnTo>
                <a:lnTo>
                  <a:pt x="2700" y="2700"/>
                </a:lnTo>
                <a:lnTo>
                  <a:pt x="1350" y="2700"/>
                </a:lnTo>
                <a:close/>
              </a:path>
              <a:path w="21600" h="21600">
                <a:moveTo>
                  <a:pt x="0" y="2700"/>
                </a:moveTo>
                <a:lnTo>
                  <a:pt x="0" y="18900"/>
                </a:lnTo>
                <a:lnTo>
                  <a:pt x="675" y="18900"/>
                </a:lnTo>
                <a:lnTo>
                  <a:pt x="675" y="2700"/>
                </a:lnTo>
                <a:lnTo>
                  <a:pt x="0" y="2700"/>
                </a:lnTo>
                <a:close/>
              </a:path>
            </a:pathLst>
          </a:custGeom>
          <a:gradFill rotWithShape="0">
            <a:gsLst>
              <a:gs pos="0">
                <a:srgbClr val="FFFF66"/>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36" name="Rectangle 111"/>
          <p:cNvSpPr>
            <a:spLocks noChangeArrowheads="1"/>
          </p:cNvSpPr>
          <p:nvPr/>
        </p:nvSpPr>
        <p:spPr bwMode="auto">
          <a:xfrm>
            <a:off x="1536700" y="1914527"/>
            <a:ext cx="2667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sz="1600" i="1" dirty="0">
                <a:cs typeface="Arial" charset="0"/>
              </a:rPr>
              <a:t>Possible rising yields in some high latitude regions</a:t>
            </a:r>
            <a:endParaRPr lang="en-GB" sz="1600" i="1" dirty="0">
              <a:cs typeface="+mn-cs"/>
            </a:endParaRPr>
          </a:p>
        </p:txBody>
      </p:sp>
    </p:spTree>
    <p:extLst>
      <p:ext uri="{BB962C8B-B14F-4D97-AF65-F5344CB8AC3E}">
        <p14:creationId xmlns:p14="http://schemas.microsoft.com/office/powerpoint/2010/main" val="1103227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7" descr="globalwarming_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341" y="417075"/>
            <a:ext cx="8444374" cy="621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8746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4"/>
          <p:cNvSpPr>
            <a:spLocks noGrp="1"/>
          </p:cNvSpPr>
          <p:nvPr>
            <p:ph type="title"/>
          </p:nvPr>
        </p:nvSpPr>
        <p:spPr/>
        <p:txBody>
          <a:bodyPr/>
          <a:lstStyle/>
          <a:p>
            <a:r>
              <a:rPr lang="en-US" dirty="0" smtClean="0"/>
              <a:t>Loss &amp; damage (Art.8)</a:t>
            </a:r>
            <a:endParaRPr lang="en-US" dirty="0"/>
          </a:p>
        </p:txBody>
      </p:sp>
      <p:sp>
        <p:nvSpPr>
          <p:cNvPr id="71682" name="Content Placeholder 5"/>
          <p:cNvSpPr>
            <a:spLocks noGrp="1"/>
          </p:cNvSpPr>
          <p:nvPr>
            <p:ph idx="1"/>
          </p:nvPr>
        </p:nvSpPr>
        <p:spPr/>
        <p:txBody>
          <a:bodyPr>
            <a:normAutofit fontScale="85000" lnSpcReduction="20000"/>
          </a:bodyPr>
          <a:lstStyle/>
          <a:p>
            <a:r>
              <a:rPr lang="en-GB" dirty="0"/>
              <a:t>F</a:t>
            </a:r>
            <a:r>
              <a:rPr lang="en-GB" dirty="0" smtClean="0"/>
              <a:t>urther steps to be taken to address loss and damage due to climate impacts (Art.8)</a:t>
            </a:r>
          </a:p>
          <a:p>
            <a:r>
              <a:rPr lang="en-GB" dirty="0" smtClean="0"/>
              <a:t>Warsaw International Mechanism on loss and damage</a:t>
            </a:r>
          </a:p>
          <a:p>
            <a:r>
              <a:rPr lang="en-GB" dirty="0" smtClean="0"/>
              <a:t>Disaster response, risk assessment and management, insurance</a:t>
            </a:r>
          </a:p>
          <a:p>
            <a:r>
              <a:rPr lang="en-GB" dirty="0" smtClean="0"/>
              <a:t>Task force on displacement related to the adverse impacts of climate change (para.49, Decision 1/CP.21)</a:t>
            </a:r>
          </a:p>
          <a:p>
            <a:r>
              <a:rPr lang="en-GB" dirty="0" smtClean="0"/>
              <a:t>“Agrees that Article 8 does not involve or provide a basis for any liability or compensation” (para.51, Decision 1/CP.21)</a:t>
            </a:r>
          </a:p>
          <a:p>
            <a:r>
              <a:rPr lang="en-GB" dirty="0" smtClean="0"/>
              <a:t>Rulebook: Reference to L&amp;D in Transparency and Global Stocktake guidelines</a:t>
            </a:r>
          </a:p>
          <a:p>
            <a:endParaRPr lang="en-GB" dirty="0" smtClean="0"/>
          </a:p>
          <a:p>
            <a:endParaRPr lang="en-US" dirty="0"/>
          </a:p>
        </p:txBody>
      </p:sp>
    </p:spTree>
    <p:extLst>
      <p:ext uri="{BB962C8B-B14F-4D97-AF65-F5344CB8AC3E}">
        <p14:creationId xmlns:p14="http://schemas.microsoft.com/office/powerpoint/2010/main" val="3530733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normAutofit/>
          </a:bodyPr>
          <a:lstStyle/>
          <a:p>
            <a:r>
              <a:rPr lang="en-GB" dirty="0">
                <a:latin typeface="Calibri" charset="0"/>
              </a:rPr>
              <a:t>C</a:t>
            </a:r>
            <a:r>
              <a:rPr lang="en-GB" dirty="0" smtClean="0">
                <a:latin typeface="Calibri" charset="0"/>
              </a:rPr>
              <a:t>ompensation </a:t>
            </a:r>
            <a:r>
              <a:rPr lang="en-GB" dirty="0">
                <a:latin typeface="Calibri" charset="0"/>
              </a:rPr>
              <a:t>&amp; liability?</a:t>
            </a:r>
          </a:p>
        </p:txBody>
      </p:sp>
      <p:sp>
        <p:nvSpPr>
          <p:cNvPr id="110595" name="Content Placeholder 2"/>
          <p:cNvSpPr>
            <a:spLocks noGrp="1"/>
          </p:cNvSpPr>
          <p:nvPr>
            <p:ph idx="1"/>
          </p:nvPr>
        </p:nvSpPr>
        <p:spPr/>
        <p:txBody>
          <a:bodyPr>
            <a:normAutofit fontScale="92500"/>
          </a:bodyPr>
          <a:lstStyle/>
          <a:p>
            <a:r>
              <a:rPr lang="en-GB" sz="2400" dirty="0">
                <a:latin typeface="Calibri" charset="0"/>
              </a:rPr>
              <a:t>Future work of WIM under PA</a:t>
            </a:r>
            <a:r>
              <a:rPr lang="en-GB" sz="2400" dirty="0" smtClean="0">
                <a:latin typeface="Calibri" charset="0"/>
              </a:rPr>
              <a:t>? COP </a:t>
            </a:r>
            <a:r>
              <a:rPr lang="en-GB" sz="2400" dirty="0">
                <a:latin typeface="Calibri" charset="0"/>
              </a:rPr>
              <a:t>decision does not exclude application of general rules of public international law</a:t>
            </a:r>
          </a:p>
          <a:p>
            <a:r>
              <a:rPr lang="en-GB" sz="2400" dirty="0" smtClean="0">
                <a:latin typeface="Calibri" charset="0"/>
              </a:rPr>
              <a:t>Principle of prevention/no harm</a:t>
            </a:r>
            <a:r>
              <a:rPr lang="en-GB" sz="2400" dirty="0">
                <a:latin typeface="Calibri" charset="0"/>
              </a:rPr>
              <a:t>: </a:t>
            </a:r>
            <a:r>
              <a:rPr lang="en-GB" sz="2400" dirty="0" smtClean="0">
                <a:latin typeface="Calibri" charset="0"/>
              </a:rPr>
              <a:t>“The </a:t>
            </a:r>
            <a:r>
              <a:rPr lang="en-GB" sz="2400" dirty="0">
                <a:latin typeface="Calibri" charset="0"/>
              </a:rPr>
              <a:t>existence of the general obligation of states to ensure that activities within their jurisdiction and control respect the environment of other states or of areas beyond national control is now part of the corpus of international law relating to the environment</a:t>
            </a:r>
            <a:r>
              <a:rPr lang="en-GB" sz="2400" dirty="0" smtClean="0">
                <a:latin typeface="Calibri" charset="0"/>
              </a:rPr>
              <a:t>.” (ICJ, 1996)</a:t>
            </a:r>
          </a:p>
          <a:p>
            <a:r>
              <a:rPr lang="en-GB" sz="2400" dirty="0" smtClean="0">
                <a:latin typeface="Calibri" charset="0"/>
              </a:rPr>
              <a:t>UNFCCC </a:t>
            </a:r>
            <a:r>
              <a:rPr lang="en-GB" sz="2400" dirty="0">
                <a:latin typeface="Calibri" charset="0"/>
              </a:rPr>
              <a:t>and PA = lex specialis? International Law Commission’s (ILC) Draft Articles on the Responsibility of States for Internationally Wrongful Acts with Commentary, Art.55</a:t>
            </a:r>
          </a:p>
          <a:p>
            <a:r>
              <a:rPr lang="en-GB" sz="2400" dirty="0" smtClean="0">
                <a:latin typeface="Calibri" charset="0"/>
              </a:rPr>
              <a:t>Rules </a:t>
            </a:r>
            <a:r>
              <a:rPr lang="en-GB" sz="2400" dirty="0">
                <a:latin typeface="Calibri" charset="0"/>
              </a:rPr>
              <a:t>of transboundary pollution </a:t>
            </a:r>
            <a:r>
              <a:rPr lang="en-GB" sz="2400" dirty="0" smtClean="0">
                <a:latin typeface="Calibri" charset="0"/>
              </a:rPr>
              <a:t>apply </a:t>
            </a:r>
            <a:r>
              <a:rPr lang="en-GB" sz="2400" dirty="0">
                <a:latin typeface="Calibri" charset="0"/>
              </a:rPr>
              <a:t>to climate </a:t>
            </a:r>
            <a:r>
              <a:rPr lang="en-GB" sz="2400" dirty="0" smtClean="0">
                <a:latin typeface="Calibri" charset="0"/>
              </a:rPr>
              <a:t>change? ILA </a:t>
            </a:r>
            <a:r>
              <a:rPr lang="en-GB" sz="2400" dirty="0">
                <a:latin typeface="Calibri" charset="0"/>
              </a:rPr>
              <a:t>draft principles related to climate </a:t>
            </a:r>
            <a:r>
              <a:rPr lang="en-GB" sz="2400" dirty="0" smtClean="0">
                <a:latin typeface="Calibri" charset="0"/>
              </a:rPr>
              <a:t>change</a:t>
            </a:r>
            <a:endParaRPr lang="en-GB" sz="2400" dirty="0">
              <a:latin typeface="Calibri" charset="0"/>
            </a:endParaRPr>
          </a:p>
        </p:txBody>
      </p:sp>
    </p:spTree>
    <p:extLst>
      <p:ext uri="{BB962C8B-B14F-4D97-AF65-F5344CB8AC3E}">
        <p14:creationId xmlns:p14="http://schemas.microsoft.com/office/powerpoint/2010/main" val="3840619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GB" dirty="0" smtClean="0"/>
              <a:t>Palau initiative</a:t>
            </a:r>
            <a:endParaRPr lang="en-GB" dirty="0"/>
          </a:p>
        </p:txBody>
      </p:sp>
      <p:sp>
        <p:nvSpPr>
          <p:cNvPr id="23554" name="Rectangle 3"/>
          <p:cNvSpPr>
            <a:spLocks noGrp="1" noChangeArrowheads="1"/>
          </p:cNvSpPr>
          <p:nvPr>
            <p:ph idx="1"/>
          </p:nvPr>
        </p:nvSpPr>
        <p:spPr/>
        <p:txBody>
          <a:bodyPr/>
          <a:lstStyle/>
          <a:p>
            <a:pPr marL="0" indent="0">
              <a:buNone/>
            </a:pPr>
            <a:r>
              <a:rPr lang="en-GB" dirty="0" smtClean="0"/>
              <a:t>“</a:t>
            </a:r>
            <a:r>
              <a:rPr lang="en-GB" altLang="ja-JP" dirty="0" smtClean="0"/>
              <a:t>Do states have a legal responsibility to ensure that any activities on their territory that emit greenhouse gases do not harm other states?</a:t>
            </a:r>
            <a:r>
              <a:rPr lang="en-GB" dirty="0" smtClean="0"/>
              <a:t>”</a:t>
            </a:r>
            <a:endParaRPr lang="en-GB" dirty="0"/>
          </a:p>
        </p:txBody>
      </p:sp>
    </p:spTree>
    <p:extLst>
      <p:ext uri="{BB962C8B-B14F-4D97-AF65-F5344CB8AC3E}">
        <p14:creationId xmlns:p14="http://schemas.microsoft.com/office/powerpoint/2010/main" val="362950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Means of implementation and support</a:t>
            </a:r>
            <a:endParaRPr lang="en-US" dirty="0"/>
          </a:p>
        </p:txBody>
      </p:sp>
    </p:spTree>
    <p:extLst>
      <p:ext uri="{BB962C8B-B14F-4D97-AF65-F5344CB8AC3E}">
        <p14:creationId xmlns:p14="http://schemas.microsoft.com/office/powerpoint/2010/main" val="3717315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3"/>
          <p:cNvSpPr>
            <a:spLocks noGrp="1"/>
          </p:cNvSpPr>
          <p:nvPr>
            <p:ph type="title"/>
          </p:nvPr>
        </p:nvSpPr>
        <p:spPr/>
        <p:txBody>
          <a:bodyPr/>
          <a:lstStyle/>
          <a:p>
            <a:r>
              <a:rPr lang="en-US" dirty="0" smtClean="0"/>
              <a:t>Finance (Art.9)</a:t>
            </a:r>
            <a:endParaRPr lang="en-US" dirty="0"/>
          </a:p>
        </p:txBody>
      </p:sp>
      <p:sp>
        <p:nvSpPr>
          <p:cNvPr id="72706" name="Content Placeholder 4"/>
          <p:cNvSpPr>
            <a:spLocks noGrp="1"/>
          </p:cNvSpPr>
          <p:nvPr>
            <p:ph idx="1"/>
          </p:nvPr>
        </p:nvSpPr>
        <p:spPr/>
        <p:txBody>
          <a:bodyPr>
            <a:normAutofit fontScale="77500" lnSpcReduction="20000"/>
          </a:bodyPr>
          <a:lstStyle/>
          <a:p>
            <a:r>
              <a:rPr lang="en-GB" dirty="0" smtClean="0"/>
              <a:t>Developed countries shall provide financial resources in continuation of existing obligations (Art.9.1) from a wide variety of sources and through a variety of actions (9.3)</a:t>
            </a:r>
          </a:p>
          <a:p>
            <a:r>
              <a:rPr lang="en-GB" dirty="0" smtClean="0"/>
              <a:t>No burden sharing agreement or other binding arrangements</a:t>
            </a:r>
          </a:p>
          <a:p>
            <a:r>
              <a:rPr lang="en-GB" dirty="0" smtClean="0"/>
              <a:t>Biennially communicate indicative quantitative and qualitative information (9.5) and further information on the support actually provided and mobilized (9.7)</a:t>
            </a:r>
          </a:p>
          <a:p>
            <a:r>
              <a:rPr lang="en-GB" dirty="0" smtClean="0"/>
              <a:t>Developed countries intend to continue their collective mobilization goal through 2025 (USD 100 billion/year from 2020); CMA will set a new collective quantified goal before 2025 (1/CP.21 para.53)</a:t>
            </a:r>
          </a:p>
          <a:p>
            <a:endParaRPr lang="en-GB" dirty="0" smtClean="0"/>
          </a:p>
          <a:p>
            <a:endParaRPr lang="en-US" dirty="0"/>
          </a:p>
        </p:txBody>
      </p:sp>
    </p:spTree>
    <p:extLst>
      <p:ext uri="{BB962C8B-B14F-4D97-AF65-F5344CB8AC3E}">
        <p14:creationId xmlns:p14="http://schemas.microsoft.com/office/powerpoint/2010/main" val="1066844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UNFCCC history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1988 IPCC established</a:t>
            </a:r>
          </a:p>
          <a:p>
            <a:r>
              <a:rPr lang="en-US" dirty="0" smtClean="0"/>
              <a:t>1992 UNFCCC adopted (entry into force 1994)</a:t>
            </a:r>
          </a:p>
          <a:p>
            <a:r>
              <a:rPr lang="en-US" dirty="0" smtClean="0"/>
              <a:t>1998 Kyoto Protocol adopted (entry into force 2005)</a:t>
            </a:r>
          </a:p>
          <a:p>
            <a:r>
              <a:rPr lang="en-US" dirty="0" smtClean="0"/>
              <a:t>Shift towards global responsibility for GHG emissions, adaptation and loss and damage</a:t>
            </a:r>
          </a:p>
          <a:p>
            <a:r>
              <a:rPr lang="en-US" dirty="0" smtClean="0"/>
              <a:t>2009 Copenhagen Accord</a:t>
            </a:r>
          </a:p>
          <a:p>
            <a:r>
              <a:rPr lang="en-US" dirty="0" smtClean="0"/>
              <a:t>2011 ADP (Durban Platform for enhanced Action)</a:t>
            </a:r>
          </a:p>
          <a:p>
            <a:r>
              <a:rPr lang="en-US" dirty="0" smtClean="0"/>
              <a:t>2012 Doha amendments to the Kyoto Protocol</a:t>
            </a:r>
          </a:p>
          <a:p>
            <a:r>
              <a:rPr lang="en-US" dirty="0" smtClean="0"/>
              <a:t>2015 Paris Agreement (2016), APA</a:t>
            </a:r>
          </a:p>
          <a:p>
            <a:r>
              <a:rPr lang="en-US" dirty="0" smtClean="0"/>
              <a:t>2018 Paris Agreement Rulebook</a:t>
            </a:r>
          </a:p>
          <a:p>
            <a:endParaRPr lang="en-US" dirty="0" smtClean="0"/>
          </a:p>
          <a:p>
            <a:endParaRPr lang="en-US" dirty="0"/>
          </a:p>
        </p:txBody>
      </p:sp>
    </p:spTree>
    <p:extLst>
      <p:ext uri="{BB962C8B-B14F-4D97-AF65-F5344CB8AC3E}">
        <p14:creationId xmlns:p14="http://schemas.microsoft.com/office/powerpoint/2010/main" val="1888385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dirty="0" smtClean="0"/>
              <a:t>COP24</a:t>
            </a:r>
            <a:endParaRPr lang="en-US" dirty="0"/>
          </a:p>
        </p:txBody>
      </p:sp>
      <p:sp>
        <p:nvSpPr>
          <p:cNvPr id="73730" name="Content Placeholder 2"/>
          <p:cNvSpPr>
            <a:spLocks noGrp="1"/>
          </p:cNvSpPr>
          <p:nvPr>
            <p:ph idx="1"/>
          </p:nvPr>
        </p:nvSpPr>
        <p:spPr>
          <a:ln>
            <a:noFill/>
          </a:ln>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US" dirty="0" smtClean="0"/>
              <a:t>Clarifies information to be provided ex ante (indicative provision and mobilization) and ex post (finance provided)</a:t>
            </a:r>
          </a:p>
          <a:p>
            <a:pPr lvl="1"/>
            <a:r>
              <a:rPr lang="en-US" dirty="0" smtClean="0"/>
              <a:t>dedicated online portal</a:t>
            </a:r>
          </a:p>
          <a:p>
            <a:pPr lvl="1"/>
            <a:r>
              <a:rPr lang="en-US" dirty="0" smtClean="0"/>
              <a:t>why new, barriers etc.</a:t>
            </a:r>
          </a:p>
          <a:p>
            <a:pPr lvl="1"/>
            <a:r>
              <a:rPr lang="en-US" dirty="0" smtClean="0"/>
              <a:t>ex post integrated in Art.13 decision</a:t>
            </a:r>
          </a:p>
          <a:p>
            <a:r>
              <a:rPr lang="en-US" dirty="0" smtClean="0"/>
              <a:t>Adaptation Fund</a:t>
            </a:r>
          </a:p>
          <a:p>
            <a:r>
              <a:rPr lang="en-US" dirty="0" smtClean="0"/>
              <a:t>Discussions on new collective quantified finance goal to start in 2020</a:t>
            </a:r>
            <a:endParaRPr lang="en-US" dirty="0"/>
          </a:p>
        </p:txBody>
      </p:sp>
    </p:spTree>
    <p:extLst>
      <p:ext uri="{BB962C8B-B14F-4D97-AF65-F5344CB8AC3E}">
        <p14:creationId xmlns:p14="http://schemas.microsoft.com/office/powerpoint/2010/main" val="20214567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dirty="0" smtClean="0"/>
              <a:t>Sources of climate finance</a:t>
            </a:r>
            <a:endParaRPr lang="en-US" dirty="0"/>
          </a:p>
        </p:txBody>
      </p:sp>
      <p:sp>
        <p:nvSpPr>
          <p:cNvPr id="73730" name="Content Placeholder 2"/>
          <p:cNvSpPr>
            <a:spLocks noGrp="1"/>
          </p:cNvSpPr>
          <p:nvPr>
            <p:ph idx="1"/>
          </p:nvPr>
        </p:nvSpPr>
        <p:spPr/>
        <p:txBody>
          <a:bodyPr>
            <a:normAutofit fontScale="92500"/>
          </a:bodyPr>
          <a:lstStyle/>
          <a:p>
            <a:r>
              <a:rPr lang="en-US" dirty="0" smtClean="0"/>
              <a:t>National </a:t>
            </a:r>
            <a:r>
              <a:rPr lang="en-US" dirty="0"/>
              <a:t>budget </a:t>
            </a:r>
            <a:r>
              <a:rPr lang="en-US" dirty="0" smtClean="0"/>
              <a:t>allocations</a:t>
            </a:r>
          </a:p>
          <a:p>
            <a:r>
              <a:rPr lang="en-US" dirty="0" smtClean="0"/>
              <a:t>Fees </a:t>
            </a:r>
            <a:r>
              <a:rPr lang="en-US" dirty="0"/>
              <a:t>and </a:t>
            </a:r>
            <a:r>
              <a:rPr lang="en-US" dirty="0" smtClean="0"/>
              <a:t>charges</a:t>
            </a:r>
          </a:p>
          <a:p>
            <a:r>
              <a:rPr lang="en-US" dirty="0"/>
              <a:t>International public climate </a:t>
            </a:r>
            <a:r>
              <a:rPr lang="en-US" dirty="0" smtClean="0"/>
              <a:t>finance (grants</a:t>
            </a:r>
            <a:r>
              <a:rPr lang="en-US" dirty="0"/>
              <a:t>, </a:t>
            </a:r>
            <a:r>
              <a:rPr lang="en-US" dirty="0" smtClean="0"/>
              <a:t>loans </a:t>
            </a:r>
            <a:r>
              <a:rPr lang="en-US" dirty="0"/>
              <a:t>or contributions to the </a:t>
            </a:r>
            <a:r>
              <a:rPr lang="en-US" dirty="0" smtClean="0"/>
              <a:t>GCF or Adaptation Fund as well as dedicated </a:t>
            </a:r>
            <a:r>
              <a:rPr lang="en-US" dirty="0"/>
              <a:t>financial resources </a:t>
            </a:r>
            <a:r>
              <a:rPr lang="en-US" dirty="0" smtClean="0"/>
              <a:t>by multilateral </a:t>
            </a:r>
            <a:r>
              <a:rPr lang="en-US" dirty="0"/>
              <a:t>development </a:t>
            </a:r>
            <a:r>
              <a:rPr lang="en-US" dirty="0" smtClean="0"/>
              <a:t>banks)</a:t>
            </a:r>
          </a:p>
          <a:p>
            <a:r>
              <a:rPr lang="en-US" dirty="0" smtClean="0"/>
              <a:t>International </a:t>
            </a:r>
            <a:r>
              <a:rPr lang="en-US" dirty="0"/>
              <a:t>private </a:t>
            </a:r>
            <a:r>
              <a:rPr lang="en-US" dirty="0" smtClean="0"/>
              <a:t>finance (loans with </a:t>
            </a:r>
            <a:r>
              <a:rPr lang="en-US" dirty="0"/>
              <a:t>an end-use </a:t>
            </a:r>
            <a:r>
              <a:rPr lang="en-US" dirty="0" smtClean="0"/>
              <a:t>restriction, green </a:t>
            </a:r>
            <a:r>
              <a:rPr lang="en-US" dirty="0"/>
              <a:t>or climate change </a:t>
            </a:r>
            <a:r>
              <a:rPr lang="en-US" dirty="0" smtClean="0"/>
              <a:t>bonds, market mechanisms </a:t>
            </a:r>
            <a:r>
              <a:rPr lang="en-US" dirty="0"/>
              <a:t>envisaged under Art.6 </a:t>
            </a:r>
            <a:r>
              <a:rPr lang="en-US" dirty="0" smtClean="0"/>
              <a:t>PA)</a:t>
            </a:r>
            <a:endParaRPr lang="en-US" dirty="0"/>
          </a:p>
        </p:txBody>
      </p:sp>
    </p:spTree>
    <p:extLst>
      <p:ext uri="{BB962C8B-B14F-4D97-AF65-F5344CB8AC3E}">
        <p14:creationId xmlns:p14="http://schemas.microsoft.com/office/powerpoint/2010/main" val="3495789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dirty="0" smtClean="0"/>
              <a:t>Domestic law and policy</a:t>
            </a:r>
            <a:endParaRPr lang="en-US" dirty="0"/>
          </a:p>
        </p:txBody>
      </p:sp>
      <p:sp>
        <p:nvSpPr>
          <p:cNvPr id="73730" name="Content Placeholder 2"/>
          <p:cNvSpPr>
            <a:spLocks noGrp="1"/>
          </p:cNvSpPr>
          <p:nvPr>
            <p:ph idx="1"/>
          </p:nvPr>
        </p:nvSpPr>
        <p:spPr/>
        <p:txBody>
          <a:bodyPr>
            <a:normAutofit fontScale="62500" lnSpcReduction="20000"/>
          </a:bodyPr>
          <a:lstStyle/>
          <a:p>
            <a:r>
              <a:rPr lang="en-US" sz="3800" dirty="0" smtClean="0"/>
              <a:t>Assessing costs </a:t>
            </a:r>
            <a:r>
              <a:rPr lang="en-US" sz="3800" dirty="0"/>
              <a:t>of proposed climate change response actions in the short and medium term – and resources available;</a:t>
            </a:r>
          </a:p>
          <a:p>
            <a:r>
              <a:rPr lang="en-US" sz="3800" dirty="0" smtClean="0"/>
              <a:t>Potential </a:t>
            </a:r>
            <a:r>
              <a:rPr lang="en-US" sz="3800" dirty="0"/>
              <a:t>entry points for relevant finance </a:t>
            </a:r>
            <a:r>
              <a:rPr lang="en-US" sz="3800" dirty="0" smtClean="0"/>
              <a:t>institutions;</a:t>
            </a:r>
            <a:endParaRPr lang="en-US" sz="3800" dirty="0"/>
          </a:p>
          <a:p>
            <a:r>
              <a:rPr lang="en-US" sz="3800" dirty="0" smtClean="0"/>
              <a:t>Mobilizing climate finance via </a:t>
            </a:r>
          </a:p>
          <a:p>
            <a:pPr lvl="1"/>
            <a:r>
              <a:rPr lang="en-US" sz="3400" dirty="0" smtClean="0"/>
              <a:t>“financial mechanisms” such as loans</a:t>
            </a:r>
            <a:r>
              <a:rPr lang="en-US" sz="3400" dirty="0"/>
              <a:t>, guarantees and insurance, </a:t>
            </a:r>
            <a:r>
              <a:rPr lang="en-US" sz="3400" dirty="0" smtClean="0"/>
              <a:t>	green 	investment </a:t>
            </a:r>
            <a:r>
              <a:rPr lang="en-US" sz="3400" dirty="0"/>
              <a:t>banks, climate trust funds, clean development </a:t>
            </a:r>
            <a:r>
              <a:rPr lang="en-US" sz="3400" dirty="0" smtClean="0"/>
              <a:t>	mechanisms, carbon 	pricing, green bonds etc.</a:t>
            </a:r>
          </a:p>
          <a:p>
            <a:pPr lvl="1"/>
            <a:r>
              <a:rPr lang="en-US" sz="3400" dirty="0" smtClean="0"/>
              <a:t>“facilitative modalities” </a:t>
            </a:r>
            <a:r>
              <a:rPr lang="en-US" sz="3400" dirty="0"/>
              <a:t>are non-financial initiatives </a:t>
            </a:r>
            <a:r>
              <a:rPr lang="en-US" sz="3400" dirty="0" smtClean="0"/>
              <a:t>to </a:t>
            </a:r>
            <a:r>
              <a:rPr lang="en-US" sz="3400" dirty="0"/>
              <a:t>help indirectly </a:t>
            </a:r>
            <a:r>
              <a:rPr lang="en-US" sz="3400" dirty="0" smtClean="0"/>
              <a:t>mobilize private </a:t>
            </a:r>
            <a:r>
              <a:rPr lang="en-US" sz="3400" dirty="0"/>
              <a:t>finance by enhancing capacity building, knowledge transfer</a:t>
            </a:r>
            <a:r>
              <a:rPr lang="en-US" sz="3400" dirty="0" smtClean="0"/>
              <a:t>,</a:t>
            </a:r>
            <a:r>
              <a:rPr lang="en-US" sz="3400" dirty="0"/>
              <a:t> </a:t>
            </a:r>
            <a:r>
              <a:rPr lang="en-US" sz="3400" dirty="0" smtClean="0"/>
              <a:t>governance </a:t>
            </a:r>
            <a:r>
              <a:rPr lang="en-US" sz="3400" dirty="0"/>
              <a:t>structures, prudential regulation, corporate reporting, </a:t>
            </a:r>
            <a:r>
              <a:rPr lang="en-US" sz="3400" dirty="0" smtClean="0"/>
              <a:t>etc.</a:t>
            </a:r>
          </a:p>
          <a:p>
            <a:r>
              <a:rPr lang="en-US" sz="3800" dirty="0"/>
              <a:t>N</a:t>
            </a:r>
            <a:r>
              <a:rPr lang="en-US" sz="3800" dirty="0" smtClean="0"/>
              <a:t>ational efforts/mechanism to bundle and</a:t>
            </a:r>
            <a:r>
              <a:rPr lang="en-US" sz="3800" dirty="0"/>
              <a:t>/or </a:t>
            </a:r>
            <a:r>
              <a:rPr lang="en-US" sz="3800" dirty="0" smtClean="0"/>
              <a:t>blend </a:t>
            </a:r>
            <a:r>
              <a:rPr lang="en-US" sz="3800" dirty="0"/>
              <a:t>different climate finance </a:t>
            </a:r>
            <a:r>
              <a:rPr lang="en-US" sz="3800" dirty="0" smtClean="0"/>
              <a:t>resources</a:t>
            </a:r>
            <a:endParaRPr lang="en-US" sz="3800" dirty="0"/>
          </a:p>
        </p:txBody>
      </p:sp>
    </p:spTree>
    <p:extLst>
      <p:ext uri="{BB962C8B-B14F-4D97-AF65-F5344CB8AC3E}">
        <p14:creationId xmlns:p14="http://schemas.microsoft.com/office/powerpoint/2010/main" val="7109879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dirty="0" smtClean="0"/>
              <a:t>Technology (Art.10)</a:t>
            </a:r>
            <a:endParaRPr lang="en-US" dirty="0"/>
          </a:p>
        </p:txBody>
      </p:sp>
      <p:sp>
        <p:nvSpPr>
          <p:cNvPr id="73730" name="Content Placeholder 2"/>
          <p:cNvSpPr>
            <a:spLocks noGrp="1"/>
          </p:cNvSpPr>
          <p:nvPr>
            <p:ph idx="1"/>
          </p:nvPr>
        </p:nvSpPr>
        <p:spPr/>
        <p:txBody>
          <a:bodyPr>
            <a:normAutofit fontScale="70000" lnSpcReduction="20000"/>
          </a:bodyPr>
          <a:lstStyle/>
          <a:p>
            <a:r>
              <a:rPr lang="en-US" dirty="0" smtClean="0"/>
              <a:t>Enabling </a:t>
            </a:r>
            <a:r>
              <a:rPr lang="en-US" dirty="0"/>
              <a:t>innovation via collaboration and facilitating access (para.4)</a:t>
            </a:r>
          </a:p>
          <a:p>
            <a:r>
              <a:rPr lang="en-US" dirty="0"/>
              <a:t>Technology framework to guide existing mechanism: Technology Executive Committee (policy) &amp; Climate Technology Centre and Network (implementation)</a:t>
            </a:r>
          </a:p>
          <a:p>
            <a:pPr>
              <a:buFont typeface="Arial" panose="020B0604020202020204" pitchFamily="34" charset="0"/>
              <a:buChar char="•"/>
            </a:pPr>
            <a:r>
              <a:rPr lang="en-US" dirty="0"/>
              <a:t>CTCN: Advisory board, national designated entities, UNEP/UNIDO and network of organizations</a:t>
            </a:r>
          </a:p>
          <a:p>
            <a:pPr>
              <a:buFont typeface="Arial" panose="020B0604020202020204" pitchFamily="34" charset="0"/>
              <a:buChar char="•"/>
            </a:pPr>
            <a:r>
              <a:rPr lang="en-GB" dirty="0"/>
              <a:t>Technology solutions, capacity building and advice on policy, legal and regulatory frameworks to promote </a:t>
            </a:r>
            <a:r>
              <a:rPr lang="en-GB" dirty="0" smtClean="0"/>
              <a:t>transfer</a:t>
            </a:r>
          </a:p>
          <a:p>
            <a:pPr>
              <a:buFont typeface="Arial" panose="020B0604020202020204" pitchFamily="34" charset="0"/>
              <a:buChar char="•"/>
            </a:pPr>
            <a:r>
              <a:rPr lang="en-GB" dirty="0" smtClean="0"/>
              <a:t>Support </a:t>
            </a:r>
            <a:r>
              <a:rPr lang="en-GB" dirty="0"/>
              <a:t>for developed country parties (Art.10.5 &amp; 6) and report on support received (Art.13.10</a:t>
            </a:r>
            <a:r>
              <a:rPr lang="en-GB" dirty="0" smtClean="0"/>
              <a:t>)</a:t>
            </a:r>
          </a:p>
          <a:p>
            <a:pPr>
              <a:buFont typeface="Arial" panose="020B0604020202020204" pitchFamily="34" charset="0"/>
              <a:buChar char="•"/>
            </a:pPr>
            <a:r>
              <a:rPr lang="en-GB" dirty="0" smtClean="0"/>
              <a:t>Modalities </a:t>
            </a:r>
            <a:r>
              <a:rPr lang="en-GB" dirty="0"/>
              <a:t>for the periodic assessment of the effectiveness and adequacy of the support provided to the mechanism (2021-22)</a:t>
            </a:r>
          </a:p>
          <a:p>
            <a:pPr>
              <a:buFont typeface="Arial" panose="020B0604020202020204" pitchFamily="34" charset="0"/>
              <a:buChar char="•"/>
            </a:pPr>
            <a:r>
              <a:rPr lang="en-GB" dirty="0"/>
              <a:t>Key themes: innovation, implementation, capacity building etc.</a:t>
            </a:r>
          </a:p>
          <a:p>
            <a:pPr>
              <a:buFont typeface="Arial" panose="020B0604020202020204" pitchFamily="34" charset="0"/>
              <a:buChar char="•"/>
            </a:pPr>
            <a:endParaRPr lang="en-GB" dirty="0"/>
          </a:p>
          <a:p>
            <a:pPr>
              <a:lnSpc>
                <a:spcPct val="90000"/>
              </a:lnSpc>
              <a:spcBef>
                <a:spcPts val="1000"/>
              </a:spcBef>
              <a:buFont typeface="Arial" charset="0"/>
              <a:buChar char="•"/>
            </a:pPr>
            <a:endParaRPr lang="en-GB" dirty="0">
              <a:latin typeface="Arial Narrow" charset="0"/>
              <a:cs typeface="Arial Narrow" charset="0"/>
            </a:endParaRPr>
          </a:p>
          <a:p>
            <a:endParaRPr lang="en-US" dirty="0"/>
          </a:p>
        </p:txBody>
      </p:sp>
    </p:spTree>
    <p:extLst>
      <p:ext uri="{BB962C8B-B14F-4D97-AF65-F5344CB8AC3E}">
        <p14:creationId xmlns:p14="http://schemas.microsoft.com/office/powerpoint/2010/main" val="14670813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dirty="0" smtClean="0"/>
              <a:t>National implications</a:t>
            </a:r>
            <a:endParaRPr lang="en-US" dirty="0"/>
          </a:p>
        </p:txBody>
      </p:sp>
      <p:sp>
        <p:nvSpPr>
          <p:cNvPr id="73730" name="Content Placeholder 2"/>
          <p:cNvSpPr>
            <a:spLocks noGrp="1"/>
          </p:cNvSpPr>
          <p:nvPr>
            <p:ph idx="1"/>
          </p:nvPr>
        </p:nvSpPr>
        <p:spPr/>
        <p:txBody>
          <a:bodyPr>
            <a:normAutofit/>
          </a:bodyPr>
          <a:lstStyle/>
          <a:p>
            <a:r>
              <a:rPr lang="en-GB" dirty="0" smtClean="0"/>
              <a:t>S</a:t>
            </a:r>
            <a:r>
              <a:rPr lang="en-US" dirty="0" smtClean="0"/>
              <a:t>ystem to identify and communicate technology needs and priorities (Technical Needs Assessment Process)</a:t>
            </a:r>
          </a:p>
          <a:p>
            <a:r>
              <a:rPr lang="en-US" dirty="0" smtClean="0"/>
              <a:t>National coordination and stakeholder consultations</a:t>
            </a:r>
          </a:p>
          <a:p>
            <a:r>
              <a:rPr lang="en-US" dirty="0" smtClean="0"/>
              <a:t>Define support needed by </a:t>
            </a:r>
            <a:r>
              <a:rPr lang="en-US" dirty="0" smtClean="0"/>
              <a:t>developing </a:t>
            </a:r>
            <a:r>
              <a:rPr lang="en-US" dirty="0" smtClean="0"/>
              <a:t>country parties (Art.10.6) and report on support received (Art.13.10)</a:t>
            </a:r>
            <a:endParaRPr lang="en-US" dirty="0"/>
          </a:p>
        </p:txBody>
      </p:sp>
    </p:spTree>
    <p:extLst>
      <p:ext uri="{BB962C8B-B14F-4D97-AF65-F5344CB8AC3E}">
        <p14:creationId xmlns:p14="http://schemas.microsoft.com/office/powerpoint/2010/main" val="442907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dirty="0" smtClean="0"/>
              <a:t>Capacity building (Art.11)</a:t>
            </a:r>
            <a:endParaRPr lang="en-US" dirty="0"/>
          </a:p>
        </p:txBody>
      </p:sp>
      <p:sp>
        <p:nvSpPr>
          <p:cNvPr id="73730" name="Content Placeholder 2"/>
          <p:cNvSpPr>
            <a:spLocks noGrp="1"/>
          </p:cNvSpPr>
          <p:nvPr>
            <p:ph idx="1"/>
          </p:nvPr>
        </p:nvSpPr>
        <p:spPr/>
        <p:txBody>
          <a:bodyPr>
            <a:normAutofit lnSpcReduction="10000"/>
          </a:bodyPr>
          <a:lstStyle/>
          <a:p>
            <a:r>
              <a:rPr lang="en-US" dirty="0"/>
              <a:t>Enhance capacity of developing countries to take effective action on mitigation, adaptation, technology development, access to finance, education and reporting</a:t>
            </a:r>
          </a:p>
          <a:p>
            <a:r>
              <a:rPr lang="en-US" dirty="0"/>
              <a:t>Paris Committee on Capacity Building (PCCB)</a:t>
            </a:r>
          </a:p>
          <a:p>
            <a:r>
              <a:rPr lang="en-US" dirty="0"/>
              <a:t>Initial institutional arrangements to be adopted @ CMA 1 (Art.11.5)</a:t>
            </a:r>
          </a:p>
          <a:p>
            <a:r>
              <a:rPr lang="en-US" dirty="0"/>
              <a:t>Capacity building reflected in other COP24 </a:t>
            </a:r>
            <a:r>
              <a:rPr lang="en-US" dirty="0" smtClean="0"/>
              <a:t>decisions</a:t>
            </a:r>
            <a:endParaRPr lang="en-US" dirty="0"/>
          </a:p>
        </p:txBody>
      </p:sp>
    </p:spTree>
    <p:extLst>
      <p:ext uri="{BB962C8B-B14F-4D97-AF65-F5344CB8AC3E}">
        <p14:creationId xmlns:p14="http://schemas.microsoft.com/office/powerpoint/2010/main" val="17897745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normAutofit fontScale="90000"/>
          </a:bodyPr>
          <a:lstStyle/>
          <a:p>
            <a:r>
              <a:rPr lang="en-US" dirty="0" smtClean="0"/>
              <a:t>Education </a:t>
            </a:r>
            <a:r>
              <a:rPr lang="en-US" dirty="0"/>
              <a:t>&amp;</a:t>
            </a:r>
            <a:r>
              <a:rPr lang="en-US" dirty="0" smtClean="0"/>
              <a:t> awareness raising (Art.12)</a:t>
            </a:r>
            <a:endParaRPr lang="en-US" dirty="0"/>
          </a:p>
        </p:txBody>
      </p:sp>
      <p:sp>
        <p:nvSpPr>
          <p:cNvPr id="73730" name="Content Placeholder 2"/>
          <p:cNvSpPr>
            <a:spLocks noGrp="1"/>
          </p:cNvSpPr>
          <p:nvPr>
            <p:ph idx="1"/>
          </p:nvPr>
        </p:nvSpPr>
        <p:spPr/>
        <p:txBody>
          <a:bodyPr>
            <a:normAutofit/>
          </a:bodyPr>
          <a:lstStyle/>
          <a:p>
            <a:r>
              <a:rPr lang="en-US" dirty="0" smtClean="0"/>
              <a:t>Enhance climate change education, public awareness, public participation and public access to information</a:t>
            </a:r>
          </a:p>
          <a:p>
            <a:r>
              <a:rPr lang="en-US" dirty="0" smtClean="0"/>
              <a:t>Art.6 UNFCCC</a:t>
            </a:r>
            <a:endParaRPr lang="en-US" dirty="0"/>
          </a:p>
        </p:txBody>
      </p:sp>
    </p:spTree>
    <p:extLst>
      <p:ext uri="{BB962C8B-B14F-4D97-AF65-F5344CB8AC3E}">
        <p14:creationId xmlns:p14="http://schemas.microsoft.com/office/powerpoint/2010/main" val="39646843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and compliance</a:t>
            </a:r>
            <a:endParaRPr lang="en-US" dirty="0"/>
          </a:p>
        </p:txBody>
      </p:sp>
      <p:sp>
        <p:nvSpPr>
          <p:cNvPr id="3" name="Content Placeholder 2"/>
          <p:cNvSpPr>
            <a:spLocks noGrp="1"/>
          </p:cNvSpPr>
          <p:nvPr>
            <p:ph idx="1"/>
          </p:nvPr>
        </p:nvSpPr>
        <p:spPr/>
        <p:txBody>
          <a:bodyPr/>
          <a:lstStyle/>
          <a:p>
            <a:r>
              <a:rPr lang="en-US" dirty="0"/>
              <a:t>Art.13 Enhanced transparency framework for action and </a:t>
            </a:r>
            <a:r>
              <a:rPr lang="en-US" dirty="0" smtClean="0"/>
              <a:t>support</a:t>
            </a:r>
            <a:endParaRPr lang="en-US" dirty="0"/>
          </a:p>
          <a:p>
            <a:r>
              <a:rPr lang="en-US" dirty="0"/>
              <a:t>Art.14 Global stock-</a:t>
            </a:r>
            <a:r>
              <a:rPr lang="en-US" dirty="0" smtClean="0"/>
              <a:t>take</a:t>
            </a:r>
            <a:endParaRPr lang="en-US" dirty="0"/>
          </a:p>
          <a:p>
            <a:r>
              <a:rPr lang="en-US" dirty="0"/>
              <a:t>Art.15 Mechanism to facilitate implementation and promote compliance</a:t>
            </a:r>
          </a:p>
          <a:p>
            <a:endParaRPr lang="en-US" dirty="0"/>
          </a:p>
        </p:txBody>
      </p:sp>
    </p:spTree>
    <p:extLst>
      <p:ext uri="{BB962C8B-B14F-4D97-AF65-F5344CB8AC3E}">
        <p14:creationId xmlns:p14="http://schemas.microsoft.com/office/powerpoint/2010/main" val="30577991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and compliance</a:t>
            </a:r>
            <a:endParaRPr lang="en-US" dirty="0"/>
          </a:p>
        </p:txBody>
      </p:sp>
      <p:sp>
        <p:nvSpPr>
          <p:cNvPr id="4" name="Content Placeholder 3"/>
          <p:cNvSpPr>
            <a:spLocks noGrp="1"/>
          </p:cNvSpPr>
          <p:nvPr>
            <p:ph idx="1"/>
          </p:nvPr>
        </p:nvSpPr>
        <p:spPr/>
        <p:txBody>
          <a:bodyPr/>
          <a:lstStyle/>
          <a:p>
            <a:r>
              <a:rPr lang="en-US" dirty="0"/>
              <a:t>“Central to agreement”</a:t>
            </a:r>
          </a:p>
          <a:p>
            <a:r>
              <a:rPr lang="en-US" dirty="0"/>
              <a:t>International “top down” element to “bottom up” approach</a:t>
            </a:r>
          </a:p>
          <a:p>
            <a:r>
              <a:rPr lang="en-US" dirty="0"/>
              <a:t>Multilateral environment agreement (MEA)</a:t>
            </a:r>
          </a:p>
          <a:p>
            <a:r>
              <a:rPr lang="en-US" dirty="0"/>
              <a:t>Measurement, reporting and verification (MRV)</a:t>
            </a:r>
          </a:p>
          <a:p>
            <a:r>
              <a:rPr lang="en-US" dirty="0"/>
              <a:t>(Common) Modalities, procedures, and guidelines (MPGs)</a:t>
            </a:r>
          </a:p>
          <a:p>
            <a:endParaRPr lang="en-US" dirty="0"/>
          </a:p>
        </p:txBody>
      </p:sp>
    </p:spTree>
    <p:extLst>
      <p:ext uri="{BB962C8B-B14F-4D97-AF65-F5344CB8AC3E}">
        <p14:creationId xmlns:p14="http://schemas.microsoft.com/office/powerpoint/2010/main" val="3829507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lstStyle/>
          <a:p>
            <a:r>
              <a:rPr lang="en-US" dirty="0"/>
              <a:t>Demonstrating efforts, needs, compliance and implementation</a:t>
            </a:r>
          </a:p>
          <a:p>
            <a:r>
              <a:rPr lang="en-US" dirty="0"/>
              <a:t>Assessing effectiveness of actions, learning and good practice</a:t>
            </a:r>
          </a:p>
          <a:p>
            <a:r>
              <a:rPr lang="en-US" dirty="0"/>
              <a:t>Scrutiny and accountability</a:t>
            </a:r>
          </a:p>
          <a:p>
            <a:r>
              <a:rPr lang="en-US" dirty="0"/>
              <a:t>Understanding status and trends </a:t>
            </a:r>
          </a:p>
          <a:p>
            <a:r>
              <a:rPr lang="en-US" dirty="0"/>
              <a:t>Future planning and decision-making</a:t>
            </a:r>
          </a:p>
          <a:p>
            <a:r>
              <a:rPr lang="en-US" dirty="0"/>
              <a:t>Mobilizing support and increasing ambition</a:t>
            </a:r>
          </a:p>
          <a:p>
            <a:endParaRPr lang="en-US" dirty="0"/>
          </a:p>
        </p:txBody>
      </p:sp>
    </p:spTree>
    <p:extLst>
      <p:ext uri="{BB962C8B-B14F-4D97-AF65-F5344CB8AC3E}">
        <p14:creationId xmlns:p14="http://schemas.microsoft.com/office/powerpoint/2010/main" val="3612000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normAutofit/>
          </a:bodyPr>
          <a:lstStyle/>
          <a:p>
            <a:r>
              <a:rPr lang="en-GB" dirty="0" smtClean="0"/>
              <a:t>UNFCCC</a:t>
            </a:r>
            <a:endParaRPr lang="en-GB" dirty="0"/>
          </a:p>
        </p:txBody>
      </p:sp>
      <p:sp>
        <p:nvSpPr>
          <p:cNvPr id="41986" name="Content Placeholder 2"/>
          <p:cNvSpPr>
            <a:spLocks noGrp="1"/>
          </p:cNvSpPr>
          <p:nvPr>
            <p:ph sz="half" idx="1"/>
          </p:nvPr>
        </p:nvSpPr>
        <p:spPr/>
        <p:txBody>
          <a:bodyPr>
            <a:noAutofit/>
          </a:bodyPr>
          <a:lstStyle/>
          <a:p>
            <a:r>
              <a:rPr lang="en-US" sz="1600" dirty="0" smtClean="0"/>
              <a:t>Ultimate Objective: To </a:t>
            </a:r>
            <a:r>
              <a:rPr lang="en-GB" sz="1600" dirty="0" smtClean="0"/>
              <a:t>stabilise</a:t>
            </a:r>
            <a:r>
              <a:rPr lang="en-US" sz="1600" dirty="0" smtClean="0"/>
              <a:t> greenhouse gas concentrations in the atmosphere at a level that would prevent dangerous anthropogenic interference with the climate system.  </a:t>
            </a:r>
          </a:p>
          <a:p>
            <a:r>
              <a:rPr lang="en-US" sz="1600" dirty="0" smtClean="0"/>
              <a:t>Guiding Principles: </a:t>
            </a:r>
          </a:p>
          <a:p>
            <a:pPr lvl="1"/>
            <a:r>
              <a:rPr lang="en-US" sz="1600" dirty="0" smtClean="0"/>
              <a:t>Equity</a:t>
            </a:r>
          </a:p>
          <a:p>
            <a:pPr lvl="1"/>
            <a:r>
              <a:rPr lang="en-US" sz="1600" dirty="0" smtClean="0"/>
              <a:t>Common but differentiated responsibilities and respective capabilities (CBDR-RC)</a:t>
            </a:r>
          </a:p>
          <a:p>
            <a:pPr lvl="1"/>
            <a:r>
              <a:rPr lang="en-US" sz="1600" dirty="0" smtClean="0"/>
              <a:t>Specific needs and special circumstances of developing country Parties</a:t>
            </a:r>
          </a:p>
          <a:p>
            <a:pPr lvl="1"/>
            <a:r>
              <a:rPr lang="en-US" sz="1600" dirty="0" smtClean="0"/>
              <a:t>Precautionary Principle </a:t>
            </a:r>
          </a:p>
          <a:p>
            <a:pPr lvl="1"/>
            <a:r>
              <a:rPr lang="en-US" sz="1600" dirty="0" smtClean="0"/>
              <a:t>Sustainable Development</a:t>
            </a:r>
          </a:p>
          <a:p>
            <a:pPr lvl="1"/>
            <a:r>
              <a:rPr lang="en-US" sz="1600" dirty="0" smtClean="0"/>
              <a:t>Principle of Cooperation</a:t>
            </a:r>
          </a:p>
          <a:p>
            <a:endParaRPr lang="en-GB" sz="1600" dirty="0"/>
          </a:p>
        </p:txBody>
      </p:sp>
      <p:sp>
        <p:nvSpPr>
          <p:cNvPr id="41987" name="Content Placeholder 3"/>
          <p:cNvSpPr>
            <a:spLocks noGrp="1"/>
          </p:cNvSpPr>
          <p:nvPr>
            <p:ph sz="half" idx="2"/>
          </p:nvPr>
        </p:nvSpPr>
        <p:spPr/>
        <p:txBody>
          <a:bodyPr>
            <a:noAutofit/>
          </a:bodyPr>
          <a:lstStyle/>
          <a:p>
            <a:r>
              <a:rPr lang="en-US" sz="1400" dirty="0" smtClean="0"/>
              <a:t>Key commitments (based on the CBDR and RC)</a:t>
            </a:r>
          </a:p>
          <a:p>
            <a:pPr lvl="1"/>
            <a:r>
              <a:rPr lang="en-US" sz="1400" dirty="0" smtClean="0"/>
              <a:t>All Parties:</a:t>
            </a:r>
          </a:p>
          <a:p>
            <a:pPr lvl="2"/>
            <a:r>
              <a:rPr lang="en-US" sz="1400" dirty="0" smtClean="0"/>
              <a:t>Publish national inventories of greenhouse gas emissions</a:t>
            </a:r>
          </a:p>
          <a:p>
            <a:pPr lvl="1"/>
            <a:r>
              <a:rPr lang="en-US" sz="1400" dirty="0" smtClean="0"/>
              <a:t>Developed Country Parties: </a:t>
            </a:r>
          </a:p>
          <a:p>
            <a:pPr lvl="2"/>
            <a:r>
              <a:rPr lang="en-US" sz="1400" dirty="0" smtClean="0"/>
              <a:t>Adopt national mitigation policies</a:t>
            </a:r>
          </a:p>
          <a:p>
            <a:pPr lvl="2"/>
            <a:r>
              <a:rPr lang="en-US" sz="1400" dirty="0" smtClean="0"/>
              <a:t>Provide new and additional financial resources for developing countries</a:t>
            </a:r>
          </a:p>
          <a:p>
            <a:pPr lvl="2"/>
            <a:r>
              <a:rPr lang="en-US" sz="1400" dirty="0" smtClean="0"/>
              <a:t>Assist developing country Parties particularly vulnerable to climate change in meeting the costs of adaptation</a:t>
            </a:r>
          </a:p>
          <a:p>
            <a:pPr lvl="2"/>
            <a:r>
              <a:rPr lang="en-US" sz="1400" dirty="0" smtClean="0"/>
              <a:t>Take all practicable steps to promote, facilitate and finance the transfer of technology</a:t>
            </a:r>
          </a:p>
          <a:p>
            <a:pPr lvl="2"/>
            <a:r>
              <a:rPr lang="en-US" sz="1400" dirty="0" smtClean="0"/>
              <a:t>Take full account of the specific needs and special situations of the LDCs</a:t>
            </a:r>
          </a:p>
          <a:p>
            <a:endParaRPr lang="en-GB" sz="1400" dirty="0"/>
          </a:p>
        </p:txBody>
      </p:sp>
    </p:spTree>
    <p:extLst>
      <p:ext uri="{BB962C8B-B14F-4D97-AF65-F5344CB8AC3E}">
        <p14:creationId xmlns:p14="http://schemas.microsoft.com/office/powerpoint/2010/main" val="74715621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Reporting </a:t>
            </a:r>
            <a:r>
              <a:rPr lang="en-US" dirty="0"/>
              <a:t>action and support:</a:t>
            </a:r>
          </a:p>
          <a:p>
            <a:endParaRPr lang="en-US" dirty="0"/>
          </a:p>
          <a:p>
            <a:pPr marL="0" indent="0">
              <a:buNone/>
            </a:pPr>
            <a:r>
              <a:rPr lang="en-US" dirty="0"/>
              <a:t>Mitigation and adaption efforts</a:t>
            </a:r>
          </a:p>
          <a:p>
            <a:endParaRPr lang="en-US" dirty="0"/>
          </a:p>
          <a:p>
            <a:pPr marL="0" indent="0">
              <a:buNone/>
            </a:pPr>
            <a:r>
              <a:rPr lang="en-US" dirty="0"/>
              <a:t>Means of implementation and support</a:t>
            </a:r>
          </a:p>
          <a:p>
            <a:pPr marL="400050" lvl="1" indent="0">
              <a:buNone/>
            </a:pPr>
            <a:r>
              <a:rPr lang="en-US" dirty="0" smtClean="0"/>
              <a:t>-	Finance</a:t>
            </a:r>
            <a:endParaRPr lang="en-US" dirty="0"/>
          </a:p>
          <a:p>
            <a:pPr marL="400050" lvl="1" indent="0">
              <a:buNone/>
            </a:pPr>
            <a:r>
              <a:rPr lang="en-US" dirty="0" smtClean="0"/>
              <a:t>-	Technology </a:t>
            </a:r>
            <a:r>
              <a:rPr lang="en-US" dirty="0"/>
              <a:t>transfer and </a:t>
            </a:r>
            <a:r>
              <a:rPr lang="en-US" dirty="0" smtClean="0"/>
              <a:t>development</a:t>
            </a:r>
          </a:p>
          <a:p>
            <a:pPr marL="400050" lvl="1" indent="0">
              <a:buNone/>
            </a:pPr>
            <a:r>
              <a:rPr lang="en-US" dirty="0" smtClean="0"/>
              <a:t>-	Capacity </a:t>
            </a:r>
            <a:r>
              <a:rPr lang="en-US" dirty="0"/>
              <a:t>building</a:t>
            </a:r>
          </a:p>
          <a:p>
            <a:endParaRPr lang="en-US" dirty="0"/>
          </a:p>
        </p:txBody>
      </p:sp>
    </p:spTree>
    <p:extLst>
      <p:ext uri="{BB962C8B-B14F-4D97-AF65-F5344CB8AC3E}">
        <p14:creationId xmlns:p14="http://schemas.microsoft.com/office/powerpoint/2010/main" val="25980239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7"/>
          <p:cNvSpPr>
            <a:spLocks noGrp="1"/>
          </p:cNvSpPr>
          <p:nvPr>
            <p:ph type="title"/>
          </p:nvPr>
        </p:nvSpPr>
        <p:spPr/>
        <p:txBody>
          <a:bodyPr/>
          <a:lstStyle/>
          <a:p>
            <a:r>
              <a:rPr lang="en-US" dirty="0" smtClean="0"/>
              <a:t>Transparency Framework (Art.13)</a:t>
            </a:r>
            <a:endParaRPr lang="en-US" dirty="0"/>
          </a:p>
        </p:txBody>
      </p:sp>
      <p:sp>
        <p:nvSpPr>
          <p:cNvPr id="76802" name="Content Placeholder 8"/>
          <p:cNvSpPr>
            <a:spLocks noGrp="1"/>
          </p:cNvSpPr>
          <p:nvPr>
            <p:ph idx="1"/>
          </p:nvPr>
        </p:nvSpPr>
        <p:spPr/>
        <p:txBody>
          <a:bodyPr>
            <a:normAutofit fontScale="70000" lnSpcReduction="20000"/>
          </a:bodyPr>
          <a:lstStyle/>
          <a:p>
            <a:r>
              <a:rPr lang="en-US" dirty="0"/>
              <a:t>Build on (para.3) and eventually supersede (1/CP.21 para.98) existing arrangements (para.3)</a:t>
            </a:r>
          </a:p>
          <a:p>
            <a:r>
              <a:rPr lang="en-US" dirty="0"/>
              <a:t>Flexibility (para.1) for those that need it (para.2)</a:t>
            </a:r>
          </a:p>
          <a:p>
            <a:r>
              <a:rPr lang="en-US" dirty="0"/>
              <a:t>Facilitative, non-intrusive, non-punitive (para.3)</a:t>
            </a:r>
          </a:p>
          <a:p>
            <a:r>
              <a:rPr lang="en-US" dirty="0"/>
              <a:t>Clarity on mitigation and adaptation actions (para.5)</a:t>
            </a:r>
          </a:p>
          <a:p>
            <a:r>
              <a:rPr lang="en-US" dirty="0"/>
              <a:t>Transparency of support provided &amp; received (para.6)</a:t>
            </a:r>
          </a:p>
          <a:p>
            <a:r>
              <a:rPr lang="en-US" dirty="0"/>
              <a:t>Inform Global </a:t>
            </a:r>
            <a:r>
              <a:rPr lang="en-US" dirty="0" err="1"/>
              <a:t>Stocktake</a:t>
            </a:r>
            <a:r>
              <a:rPr lang="en-US" dirty="0"/>
              <a:t> (paras.5&amp;6)</a:t>
            </a:r>
          </a:p>
          <a:p>
            <a:r>
              <a:rPr lang="en-US" dirty="0"/>
              <a:t>GHG inventory and info to track progress on implementing and achieving mitigation NDC (para.7)</a:t>
            </a:r>
          </a:p>
          <a:p>
            <a:r>
              <a:rPr lang="en-US" dirty="0"/>
              <a:t>As appropriate info on adaptation &amp; impacts (para.8)</a:t>
            </a:r>
          </a:p>
          <a:p>
            <a:r>
              <a:rPr lang="en-US" dirty="0"/>
              <a:t>Developed countries shall, others should, provide info on support (para.9)</a:t>
            </a:r>
          </a:p>
          <a:p>
            <a:r>
              <a:rPr lang="en-US" dirty="0"/>
              <a:t>Developing countries needed &amp; received (para.10</a:t>
            </a:r>
            <a:r>
              <a:rPr lang="en-US" dirty="0" smtClean="0"/>
              <a:t>)</a:t>
            </a:r>
            <a:endParaRPr lang="en-US" dirty="0"/>
          </a:p>
        </p:txBody>
      </p:sp>
    </p:spTree>
    <p:extLst>
      <p:ext uri="{BB962C8B-B14F-4D97-AF65-F5344CB8AC3E}">
        <p14:creationId xmlns:p14="http://schemas.microsoft.com/office/powerpoint/2010/main" val="10425785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7"/>
          <p:cNvSpPr>
            <a:spLocks noGrp="1"/>
          </p:cNvSpPr>
          <p:nvPr>
            <p:ph type="title"/>
          </p:nvPr>
        </p:nvSpPr>
        <p:spPr/>
        <p:txBody>
          <a:bodyPr/>
          <a:lstStyle/>
          <a:p>
            <a:r>
              <a:rPr lang="en-US" dirty="0" smtClean="0"/>
              <a:t>Art.13 cont.</a:t>
            </a:r>
            <a:endParaRPr lang="en-US" dirty="0"/>
          </a:p>
        </p:txBody>
      </p:sp>
      <p:sp>
        <p:nvSpPr>
          <p:cNvPr id="76802" name="Content Placeholder 8"/>
          <p:cNvSpPr>
            <a:spLocks noGrp="1"/>
          </p:cNvSpPr>
          <p:nvPr>
            <p:ph idx="1"/>
          </p:nvPr>
        </p:nvSpPr>
        <p:spPr/>
        <p:txBody>
          <a:bodyPr>
            <a:normAutofit fontScale="85000" lnSpcReduction="20000"/>
          </a:bodyPr>
          <a:lstStyle/>
          <a:p>
            <a:r>
              <a:rPr lang="en-US" dirty="0"/>
              <a:t>Submission of information at least on biennial bases (1/CP.21 para.90)</a:t>
            </a:r>
          </a:p>
          <a:p>
            <a:r>
              <a:rPr lang="en-US" dirty="0"/>
              <a:t>LDCs and SIDS at their discretion</a:t>
            </a:r>
          </a:p>
          <a:p>
            <a:r>
              <a:rPr lang="en-US" dirty="0"/>
              <a:t>Technical expert review, plus multilateral consideration of progress (para.11)</a:t>
            </a:r>
          </a:p>
          <a:p>
            <a:r>
              <a:rPr lang="en-US" dirty="0"/>
              <a:t>Support for implementing Art.13 and building capacity (para.14&amp;15)</a:t>
            </a:r>
          </a:p>
          <a:p>
            <a:r>
              <a:rPr lang="en-US" dirty="0"/>
              <a:t>Initiative to strengthen institutional and technical capacity for meeting requirements (decision 1/CP.21 paras.84 &amp; 85)</a:t>
            </a:r>
          </a:p>
          <a:p>
            <a:r>
              <a:rPr lang="en-US" dirty="0"/>
              <a:t>Common modalities, procedures and guidelines (para.13 and 1/CP.21 paras.91-95) to be developed by APA </a:t>
            </a:r>
          </a:p>
          <a:p>
            <a:endParaRPr lang="en-US" dirty="0"/>
          </a:p>
        </p:txBody>
      </p:sp>
    </p:spTree>
    <p:extLst>
      <p:ext uri="{BB962C8B-B14F-4D97-AF65-F5344CB8AC3E}">
        <p14:creationId xmlns:p14="http://schemas.microsoft.com/office/powerpoint/2010/main" val="35577862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COP24</a:t>
            </a:r>
            <a:endParaRPr lang="en-US" dirty="0"/>
          </a:p>
        </p:txBody>
      </p:sp>
      <p:sp>
        <p:nvSpPr>
          <p:cNvPr id="3" name="Content Placeholder 2"/>
          <p:cNvSpPr>
            <a:spLocks noGrp="1"/>
          </p:cNvSpPr>
          <p:nvPr>
            <p:ph idx="1"/>
          </p:nvPr>
        </p:nvSpPr>
        <p:spPr/>
        <p:txBody>
          <a:bodyPr>
            <a:normAutofit fontScale="70000" lnSpcReduction="20000"/>
          </a:bodyPr>
          <a:lstStyle/>
          <a:p>
            <a:r>
              <a:rPr lang="en-US" sz="3400" dirty="0" smtClean="0"/>
              <a:t>Set of </a:t>
            </a:r>
            <a:r>
              <a:rPr lang="en-US" sz="3400" dirty="0"/>
              <a:t>common </a:t>
            </a:r>
            <a:r>
              <a:rPr lang="en-US" sz="3400" dirty="0" smtClean="0"/>
              <a:t>MPGs with flexibility for developing countries</a:t>
            </a:r>
            <a:endParaRPr lang="en-US" sz="3400" dirty="0"/>
          </a:p>
          <a:p>
            <a:r>
              <a:rPr lang="en-US" sz="3400" dirty="0" smtClean="0"/>
              <a:t>Requirements </a:t>
            </a:r>
            <a:r>
              <a:rPr lang="en-US" sz="3400" dirty="0"/>
              <a:t>on action are common, </a:t>
            </a:r>
            <a:r>
              <a:rPr lang="en-US" sz="3400" dirty="0" smtClean="0"/>
              <a:t>on support </a:t>
            </a:r>
            <a:r>
              <a:rPr lang="en-US" sz="3400" dirty="0"/>
              <a:t>differentiated</a:t>
            </a:r>
          </a:p>
          <a:p>
            <a:r>
              <a:rPr lang="en-US" sz="3400" dirty="0"/>
              <a:t>1st </a:t>
            </a:r>
            <a:r>
              <a:rPr lang="en-US" sz="3400" dirty="0" smtClean="0"/>
              <a:t>biennial transparency and national inventory report due by </a:t>
            </a:r>
            <a:r>
              <a:rPr lang="en-US" sz="3400" dirty="0"/>
              <a:t>31 December 2024 (decision 18/CMA.1 para.3)</a:t>
            </a:r>
          </a:p>
          <a:p>
            <a:r>
              <a:rPr lang="en-US" sz="3400" dirty="0"/>
              <a:t>LDCs &amp; SIDS at discretion (para.4)</a:t>
            </a:r>
          </a:p>
          <a:p>
            <a:r>
              <a:rPr lang="en-US" sz="3400" dirty="0"/>
              <a:t>Nomination of experts (para.5)</a:t>
            </a:r>
          </a:p>
          <a:p>
            <a:r>
              <a:rPr lang="en-US" sz="3400" dirty="0"/>
              <a:t>Secretariat to publish and synthesize (para.6)</a:t>
            </a:r>
          </a:p>
          <a:p>
            <a:r>
              <a:rPr lang="en-US" sz="3400" dirty="0"/>
              <a:t>GEF to support developing countries (paras.8-11)</a:t>
            </a:r>
          </a:p>
          <a:p>
            <a:r>
              <a:rPr lang="en-US" sz="3400" dirty="0"/>
              <a:t>SBSTA to develop common reporting tables and formats (para.12</a:t>
            </a:r>
            <a:r>
              <a:rPr lang="en-US" sz="3400" dirty="0" smtClean="0"/>
              <a:t>)</a:t>
            </a:r>
          </a:p>
          <a:p>
            <a:r>
              <a:rPr lang="en-US" sz="3400" dirty="0"/>
              <a:t>MPGs to be reviewed and updated by 2028</a:t>
            </a:r>
          </a:p>
          <a:p>
            <a:endParaRPr lang="en-US" dirty="0"/>
          </a:p>
          <a:p>
            <a:endParaRPr lang="en-US" dirty="0"/>
          </a:p>
        </p:txBody>
      </p:sp>
    </p:spTree>
    <p:extLst>
      <p:ext uri="{BB962C8B-B14F-4D97-AF65-F5344CB8AC3E}">
        <p14:creationId xmlns:p14="http://schemas.microsoft.com/office/powerpoint/2010/main" val="20593244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7"/>
          <p:cNvSpPr>
            <a:spLocks noGrp="1"/>
          </p:cNvSpPr>
          <p:nvPr>
            <p:ph type="title"/>
          </p:nvPr>
        </p:nvSpPr>
        <p:spPr/>
        <p:txBody>
          <a:bodyPr/>
          <a:lstStyle/>
          <a:p>
            <a:r>
              <a:rPr lang="en-US" dirty="0" smtClean="0"/>
              <a:t>MPGs</a:t>
            </a:r>
            <a:endParaRPr lang="en-US" dirty="0"/>
          </a:p>
        </p:txBody>
      </p:sp>
      <p:sp>
        <p:nvSpPr>
          <p:cNvPr id="76802" name="Content Placeholder 8"/>
          <p:cNvSpPr>
            <a:spLocks noGrp="1"/>
          </p:cNvSpPr>
          <p:nvPr>
            <p:ph idx="1"/>
          </p:nvPr>
        </p:nvSpPr>
        <p:spPr/>
        <p:txBody>
          <a:bodyPr>
            <a:normAutofit fontScale="70000" lnSpcReduction="20000"/>
          </a:bodyPr>
          <a:lstStyle/>
          <a:p>
            <a:pPr marL="0" indent="0">
              <a:buNone/>
            </a:pPr>
            <a:r>
              <a:rPr lang="en-US" dirty="0"/>
              <a:t>Annex to decision 18/CMA.1</a:t>
            </a:r>
            <a:r>
              <a:rPr lang="en-US" dirty="0" smtClean="0"/>
              <a:t>:</a:t>
            </a:r>
            <a:endParaRPr lang="en-US" dirty="0"/>
          </a:p>
          <a:p>
            <a:r>
              <a:rPr lang="en-US" dirty="0"/>
              <a:t>National inventory reports: methods, metrics, sector, gases, governance arrangements etc.</a:t>
            </a:r>
          </a:p>
          <a:p>
            <a:r>
              <a:rPr lang="en-US" dirty="0"/>
              <a:t>Information necessary to track progress: explain methods used for targets, approaches, indicators, sources/sinks; info on actions, policies and projections</a:t>
            </a:r>
          </a:p>
          <a:p>
            <a:r>
              <a:rPr lang="en-US" dirty="0"/>
              <a:t>Adaptation priorities, barriers, actions, monitoring and to address loss and damage </a:t>
            </a:r>
          </a:p>
          <a:p>
            <a:r>
              <a:rPr lang="en-US" dirty="0"/>
              <a:t>Means of implementation provided (V.), needed and received (VI.)</a:t>
            </a:r>
          </a:p>
          <a:p>
            <a:r>
              <a:rPr lang="en-US" dirty="0"/>
              <a:t>Technical expert teams (centralized, in-country, desk or simplified) review info submitted, raise questions, make recommendations and issue report</a:t>
            </a:r>
          </a:p>
          <a:p>
            <a:r>
              <a:rPr lang="en-US" dirty="0"/>
              <a:t>Multilateral, facilitative consideration of </a:t>
            </a:r>
            <a:r>
              <a:rPr lang="en-US" dirty="0" smtClean="0"/>
              <a:t>progress re NDC &amp; Art.9 </a:t>
            </a:r>
            <a:r>
              <a:rPr lang="en-US" dirty="0"/>
              <a:t>(VIII.) based on BTRs, expert review &amp; additional info: written questions and working group session</a:t>
            </a:r>
          </a:p>
          <a:p>
            <a:endParaRPr lang="en-US" dirty="0"/>
          </a:p>
        </p:txBody>
      </p:sp>
    </p:spTree>
    <p:extLst>
      <p:ext uri="{BB962C8B-B14F-4D97-AF65-F5344CB8AC3E}">
        <p14:creationId xmlns:p14="http://schemas.microsoft.com/office/powerpoint/2010/main" val="38453906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9-07-24 at 14.46.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3832"/>
            <a:ext cx="9144000" cy="4735736"/>
          </a:xfrm>
          <a:prstGeom prst="rect">
            <a:avLst/>
          </a:prstGeom>
        </p:spPr>
      </p:pic>
    </p:spTree>
    <p:extLst>
      <p:ext uri="{BB962C8B-B14F-4D97-AF65-F5344CB8AC3E}">
        <p14:creationId xmlns:p14="http://schemas.microsoft.com/office/powerpoint/2010/main" val="17233302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2-27 at 16.50.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8186"/>
            <a:ext cx="9144000" cy="2986033"/>
          </a:xfrm>
          <a:prstGeom prst="rect">
            <a:avLst/>
          </a:prstGeom>
        </p:spPr>
      </p:pic>
    </p:spTree>
    <p:extLst>
      <p:ext uri="{BB962C8B-B14F-4D97-AF65-F5344CB8AC3E}">
        <p14:creationId xmlns:p14="http://schemas.microsoft.com/office/powerpoint/2010/main" val="30545716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implications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a:t>Engage with UNFCCC: e.g. templates, nominate experts</a:t>
            </a:r>
          </a:p>
          <a:p>
            <a:r>
              <a:rPr lang="en-US" dirty="0"/>
              <a:t>Build capacity</a:t>
            </a:r>
          </a:p>
          <a:p>
            <a:r>
              <a:rPr lang="en-US" dirty="0"/>
              <a:t>Record national adaptation efforts, climate impacts and loss and damage</a:t>
            </a:r>
          </a:p>
          <a:p>
            <a:r>
              <a:rPr lang="en-US" dirty="0"/>
              <a:t>Streamlining reporting under MEAs</a:t>
            </a:r>
          </a:p>
          <a:p>
            <a:r>
              <a:rPr lang="en-US" dirty="0"/>
              <a:t>National level coordination &amp; cooperation</a:t>
            </a:r>
          </a:p>
          <a:p>
            <a:r>
              <a:rPr lang="en-US" dirty="0"/>
              <a:t>Management of environmental data</a:t>
            </a:r>
          </a:p>
          <a:p>
            <a:r>
              <a:rPr lang="en-US" dirty="0"/>
              <a:t>Stakeholder involvement</a:t>
            </a:r>
          </a:p>
          <a:p>
            <a:endParaRPr lang="en-US" dirty="0"/>
          </a:p>
        </p:txBody>
      </p:sp>
    </p:spTree>
    <p:extLst>
      <p:ext uri="{BB962C8B-B14F-4D97-AF65-F5344CB8AC3E}">
        <p14:creationId xmlns:p14="http://schemas.microsoft.com/office/powerpoint/2010/main" val="32555839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Reporting and compliance framework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7798599"/>
              </p:ext>
            </p:extLst>
          </p:nvPr>
        </p:nvGraphicFramePr>
        <p:xfrm>
          <a:off x="457200" y="160020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84586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p:cNvSpPr>
          <p:nvPr>
            <p:ph type="title"/>
          </p:nvPr>
        </p:nvSpPr>
        <p:spPr/>
        <p:txBody>
          <a:bodyPr/>
          <a:lstStyle/>
          <a:p>
            <a:r>
              <a:rPr lang="en-GB" dirty="0">
                <a:latin typeface="Calibri" charset="0"/>
              </a:rPr>
              <a:t>Global </a:t>
            </a:r>
            <a:r>
              <a:rPr lang="en-GB" dirty="0" smtClean="0">
                <a:latin typeface="Calibri" charset="0"/>
              </a:rPr>
              <a:t>stocktake (Art.14)</a:t>
            </a:r>
            <a:endParaRPr lang="en-GB" dirty="0">
              <a:latin typeface="Calibri" charset="0"/>
            </a:endParaRPr>
          </a:p>
        </p:txBody>
      </p:sp>
      <p:sp>
        <p:nvSpPr>
          <p:cNvPr id="135171" name="Rectangle 3"/>
          <p:cNvSpPr>
            <a:spLocks noGrp="1"/>
          </p:cNvSpPr>
          <p:nvPr>
            <p:ph idx="1"/>
          </p:nvPr>
        </p:nvSpPr>
        <p:spPr/>
        <p:txBody>
          <a:bodyPr>
            <a:normAutofit/>
          </a:bodyPr>
          <a:lstStyle/>
          <a:p>
            <a:pPr marL="0" indent="0">
              <a:buNone/>
            </a:pPr>
            <a:r>
              <a:rPr lang="en-GB" sz="2800" i="1" dirty="0">
                <a:solidFill>
                  <a:srgbClr val="000000"/>
                </a:solidFill>
                <a:latin typeface="Gill Sans MT" charset="0"/>
              </a:rPr>
              <a:t>“The Conference of the Parties serving as the meeting of the Parties to this Agreement shall periodically take stock of the implementation of this Agreement to assess the collective progress towards achieving the purpose of this Agreement and its long-term goals (referred to as the “global stocktake”). It shall do so in a comprehensive and facilitative manner, considering mitigation, adaptation and the means of implementation and support, and in the light of equity and the best available science.”</a:t>
            </a:r>
            <a:endParaRPr lang="en-GB" sz="1800" u="sng" dirty="0">
              <a:solidFill>
                <a:srgbClr val="000000"/>
              </a:solidFill>
              <a:latin typeface="Gill Sans MT" charset="0"/>
            </a:endParaRPr>
          </a:p>
          <a:p>
            <a:pPr marL="0" indent="0">
              <a:buNone/>
            </a:pPr>
            <a:endParaRPr lang="en-GB" sz="2800" dirty="0" smtClean="0">
              <a:latin typeface="Calibri" charset="0"/>
            </a:endParaRPr>
          </a:p>
        </p:txBody>
      </p:sp>
    </p:spTree>
    <p:extLst>
      <p:ext uri="{BB962C8B-B14F-4D97-AF65-F5344CB8AC3E}">
        <p14:creationId xmlns:p14="http://schemas.microsoft.com/office/powerpoint/2010/main" val="1277277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Grp="1" noChangeArrowheads="1"/>
          </p:cNvSpPr>
          <p:nvPr>
            <p:ph type="title"/>
          </p:nvPr>
        </p:nvSpPr>
        <p:spPr/>
        <p:txBody>
          <a:bodyPr>
            <a:normAutofit/>
          </a:bodyPr>
          <a:lstStyle/>
          <a:p>
            <a:r>
              <a:rPr lang="en-US" dirty="0" smtClean="0"/>
              <a:t>Kyoto Protocol</a:t>
            </a:r>
            <a:endParaRPr lang="en-US" dirty="0"/>
          </a:p>
        </p:txBody>
      </p:sp>
      <p:sp>
        <p:nvSpPr>
          <p:cNvPr id="44034" name="Rectangle 4"/>
          <p:cNvSpPr>
            <a:spLocks noGrp="1" noChangeArrowheads="1"/>
          </p:cNvSpPr>
          <p:nvPr>
            <p:ph idx="1"/>
          </p:nvPr>
        </p:nvSpPr>
        <p:spPr/>
        <p:txBody>
          <a:bodyPr>
            <a:normAutofit/>
          </a:bodyPr>
          <a:lstStyle/>
          <a:p>
            <a:r>
              <a:rPr lang="en-GB" dirty="0"/>
              <a:t>Article 2 - Mitigation policies and measures </a:t>
            </a:r>
          </a:p>
          <a:p>
            <a:r>
              <a:rPr lang="en-GB" dirty="0"/>
              <a:t>Article 3 – Legally binding targets for emissions of six GHG and timetable</a:t>
            </a:r>
          </a:p>
          <a:p>
            <a:r>
              <a:rPr lang="en-GB" dirty="0"/>
              <a:t>Articles 6, 12 and 17 – New market-based mechanisms creating a new commodity: carbon</a:t>
            </a:r>
          </a:p>
          <a:p>
            <a:r>
              <a:rPr lang="en-GB" dirty="0"/>
              <a:t>Articles 5, 7, 8,18 - Reporting and compliance  </a:t>
            </a:r>
          </a:p>
          <a:p>
            <a:r>
              <a:rPr lang="en-GB" dirty="0"/>
              <a:t>Article 11 - Financing for developing countries </a:t>
            </a:r>
          </a:p>
          <a:p>
            <a:endParaRPr lang="en-GB" dirty="0"/>
          </a:p>
        </p:txBody>
      </p:sp>
    </p:spTree>
    <p:extLst>
      <p:ext uri="{BB962C8B-B14F-4D97-AF65-F5344CB8AC3E}">
        <p14:creationId xmlns:p14="http://schemas.microsoft.com/office/powerpoint/2010/main" val="145740499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p:cNvSpPr>
          <p:nvPr>
            <p:ph type="title"/>
          </p:nvPr>
        </p:nvSpPr>
        <p:spPr/>
        <p:txBody>
          <a:bodyPr/>
          <a:lstStyle/>
          <a:p>
            <a:r>
              <a:rPr lang="en-GB" dirty="0">
                <a:latin typeface="Calibri" charset="0"/>
              </a:rPr>
              <a:t>Global </a:t>
            </a:r>
            <a:r>
              <a:rPr lang="en-GB" dirty="0" smtClean="0">
                <a:latin typeface="Calibri" charset="0"/>
              </a:rPr>
              <a:t>stocktake (Art.14)</a:t>
            </a:r>
            <a:endParaRPr lang="en-GB" dirty="0">
              <a:latin typeface="Calibri" charset="0"/>
            </a:endParaRPr>
          </a:p>
        </p:txBody>
      </p:sp>
      <p:sp>
        <p:nvSpPr>
          <p:cNvPr id="135171" name="Rectangle 3"/>
          <p:cNvSpPr>
            <a:spLocks noGrp="1"/>
          </p:cNvSpPr>
          <p:nvPr>
            <p:ph idx="1"/>
          </p:nvPr>
        </p:nvSpPr>
        <p:spPr/>
        <p:txBody>
          <a:bodyPr>
            <a:normAutofit/>
          </a:bodyPr>
          <a:lstStyle/>
          <a:p>
            <a:r>
              <a:rPr lang="en-GB" dirty="0">
                <a:latin typeface="Calibri" charset="0"/>
              </a:rPr>
              <a:t>Every 5 years starting from 2023 (Art.14.2)</a:t>
            </a:r>
          </a:p>
          <a:p>
            <a:r>
              <a:rPr lang="en-GB" dirty="0">
                <a:latin typeface="Calibri" charset="0"/>
              </a:rPr>
              <a:t>Outcome to inform parties’ NDCs (Art.14.3</a:t>
            </a:r>
            <a:r>
              <a:rPr lang="en-GB" dirty="0" smtClean="0">
                <a:latin typeface="Calibri" charset="0"/>
              </a:rPr>
              <a:t>)</a:t>
            </a:r>
          </a:p>
          <a:p>
            <a:r>
              <a:rPr lang="en-GB" dirty="0" smtClean="0">
                <a:latin typeface="Calibri" charset="0"/>
              </a:rPr>
              <a:t>Development of further modalities (1/CP21, para.101)</a:t>
            </a:r>
            <a:endParaRPr lang="en-GB" dirty="0">
              <a:latin typeface="Calibri" charset="0"/>
            </a:endParaRPr>
          </a:p>
          <a:p>
            <a:endParaRPr lang="en-GB" sz="2800" dirty="0" smtClean="0">
              <a:latin typeface="Calibri" charset="0"/>
            </a:endParaRPr>
          </a:p>
        </p:txBody>
      </p:sp>
    </p:spTree>
    <p:extLst>
      <p:ext uri="{BB962C8B-B14F-4D97-AF65-F5344CB8AC3E}">
        <p14:creationId xmlns:p14="http://schemas.microsoft.com/office/powerpoint/2010/main" val="34018148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p:cNvSpPr>
          <p:nvPr>
            <p:ph type="title"/>
          </p:nvPr>
        </p:nvSpPr>
        <p:spPr/>
        <p:txBody>
          <a:bodyPr/>
          <a:lstStyle/>
          <a:p>
            <a:r>
              <a:rPr lang="en-GB" dirty="0" smtClean="0">
                <a:latin typeface="Calibri" charset="0"/>
              </a:rPr>
              <a:t>COP24</a:t>
            </a:r>
            <a:endParaRPr lang="en-GB" dirty="0">
              <a:latin typeface="Calibri" charset="0"/>
            </a:endParaRPr>
          </a:p>
        </p:txBody>
      </p:sp>
      <p:sp>
        <p:nvSpPr>
          <p:cNvPr id="135171" name="Rectangle 3"/>
          <p:cNvSpPr>
            <a:spLocks noGrp="1"/>
          </p:cNvSpPr>
          <p:nvPr>
            <p:ph idx="1"/>
          </p:nvPr>
        </p:nvSpPr>
        <p:spPr/>
        <p:txBody>
          <a:bodyPr/>
          <a:lstStyle/>
          <a:p>
            <a:r>
              <a:rPr lang="en-GB" sz="2800" dirty="0">
                <a:latin typeface="Calibri" charset="0"/>
              </a:rPr>
              <a:t>3 </a:t>
            </a:r>
            <a:r>
              <a:rPr lang="en-GB" sz="2800" dirty="0" smtClean="0">
                <a:latin typeface="Calibri" charset="0"/>
              </a:rPr>
              <a:t>stages</a:t>
            </a:r>
          </a:p>
          <a:p>
            <a:pPr lvl="1"/>
            <a:r>
              <a:rPr lang="en-GB" sz="2400" dirty="0" smtClean="0">
                <a:latin typeface="Calibri" charset="0"/>
              </a:rPr>
              <a:t>info </a:t>
            </a:r>
            <a:r>
              <a:rPr lang="en-GB" sz="2400" dirty="0">
                <a:latin typeface="Calibri" charset="0"/>
              </a:rPr>
              <a:t>collection and </a:t>
            </a:r>
            <a:r>
              <a:rPr lang="en-GB" sz="2400" dirty="0" smtClean="0">
                <a:latin typeface="Calibri" charset="0"/>
              </a:rPr>
              <a:t>preparation (including general info of transparency review, party submissions, UN reports) </a:t>
            </a:r>
          </a:p>
          <a:p>
            <a:pPr lvl="1"/>
            <a:r>
              <a:rPr lang="en-GB" sz="2400" dirty="0" smtClean="0">
                <a:latin typeface="Calibri" charset="0"/>
              </a:rPr>
              <a:t>technical assessment (through technical dialogue with assistance of joint SBs contact group)</a:t>
            </a:r>
          </a:p>
          <a:p>
            <a:pPr lvl="1"/>
            <a:r>
              <a:rPr lang="en-GB" sz="2400" dirty="0" smtClean="0">
                <a:latin typeface="Calibri" charset="0"/>
              </a:rPr>
              <a:t>consideration </a:t>
            </a:r>
            <a:r>
              <a:rPr lang="en-GB" sz="2400" dirty="0">
                <a:latin typeface="Calibri" charset="0"/>
              </a:rPr>
              <a:t>of </a:t>
            </a:r>
            <a:r>
              <a:rPr lang="en-GB" sz="2400" dirty="0" smtClean="0">
                <a:latin typeface="Calibri" charset="0"/>
              </a:rPr>
              <a:t>outputs (at high level events)</a:t>
            </a:r>
            <a:endParaRPr lang="en-GB" sz="2400" dirty="0">
              <a:latin typeface="Calibri" charset="0"/>
            </a:endParaRPr>
          </a:p>
          <a:p>
            <a:r>
              <a:rPr lang="en-GB" sz="2800" dirty="0" smtClean="0">
                <a:latin typeface="Calibri" charset="0"/>
              </a:rPr>
              <a:t>Crosscutting consideration of equity </a:t>
            </a:r>
            <a:r>
              <a:rPr lang="en-GB" sz="2800" dirty="0">
                <a:latin typeface="Calibri" charset="0"/>
              </a:rPr>
              <a:t>and best available </a:t>
            </a:r>
            <a:r>
              <a:rPr lang="en-GB" sz="2800" dirty="0" smtClean="0">
                <a:latin typeface="Calibri" charset="0"/>
              </a:rPr>
              <a:t>science</a:t>
            </a:r>
          </a:p>
          <a:p>
            <a:r>
              <a:rPr lang="en-GB" sz="2800" dirty="0" smtClean="0">
                <a:latin typeface="Calibri" charset="0"/>
              </a:rPr>
              <a:t>Party driven process, non-party stakeholders may input</a:t>
            </a:r>
          </a:p>
          <a:p>
            <a:endParaRPr lang="en-GB" sz="2800" dirty="0" smtClean="0">
              <a:latin typeface="Calibri" charset="0"/>
            </a:endParaRPr>
          </a:p>
          <a:p>
            <a:endParaRPr lang="en-GB" sz="2800" dirty="0">
              <a:latin typeface="Calibri" charset="0"/>
            </a:endParaRPr>
          </a:p>
          <a:p>
            <a:endParaRPr lang="en-GB" sz="2800" dirty="0">
              <a:latin typeface="Calibri" charset="0"/>
            </a:endParaRPr>
          </a:p>
        </p:txBody>
      </p:sp>
    </p:spTree>
    <p:extLst>
      <p:ext uri="{BB962C8B-B14F-4D97-AF65-F5344CB8AC3E}">
        <p14:creationId xmlns:p14="http://schemas.microsoft.com/office/powerpoint/2010/main" val="32972620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5"/>
          <p:cNvGraphicFramePr>
            <a:graphicFrameLocks noGrp="1"/>
          </p:cNvGraphicFramePr>
          <p:nvPr>
            <p:extLst>
              <p:ext uri="{D42A27DB-BD31-4B8C-83A1-F6EECF244321}">
                <p14:modId xmlns:p14="http://schemas.microsoft.com/office/powerpoint/2010/main" val="1737696661"/>
              </p:ext>
            </p:extLst>
          </p:nvPr>
        </p:nvGraphicFramePr>
        <p:xfrm>
          <a:off x="450851" y="717552"/>
          <a:ext cx="8128000" cy="4989513"/>
        </p:xfrm>
        <a:graphic>
          <a:graphicData uri="http://schemas.openxmlformats.org/drawingml/2006/table">
            <a:tbl>
              <a:tblPr/>
              <a:tblGrid>
                <a:gridCol w="1479549">
                  <a:extLst>
                    <a:ext uri="{9D8B030D-6E8A-4147-A177-3AD203B41FA5}">
                      <a16:colId xmlns="" xmlns:a16="http://schemas.microsoft.com/office/drawing/2014/main" val="20000"/>
                    </a:ext>
                  </a:extLst>
                </a:gridCol>
                <a:gridCol w="433389">
                  <a:extLst>
                    <a:ext uri="{9D8B030D-6E8A-4147-A177-3AD203B41FA5}">
                      <a16:colId xmlns="" xmlns:a16="http://schemas.microsoft.com/office/drawing/2014/main" val="20001"/>
                    </a:ext>
                  </a:extLst>
                </a:gridCol>
                <a:gridCol w="1633537">
                  <a:extLst>
                    <a:ext uri="{9D8B030D-6E8A-4147-A177-3AD203B41FA5}">
                      <a16:colId xmlns="" xmlns:a16="http://schemas.microsoft.com/office/drawing/2014/main" val="20002"/>
                    </a:ext>
                  </a:extLst>
                </a:gridCol>
                <a:gridCol w="661988">
                  <a:extLst>
                    <a:ext uri="{9D8B030D-6E8A-4147-A177-3AD203B41FA5}">
                      <a16:colId xmlns="" xmlns:a16="http://schemas.microsoft.com/office/drawing/2014/main" val="20003"/>
                    </a:ext>
                  </a:extLst>
                </a:gridCol>
                <a:gridCol w="1468437">
                  <a:extLst>
                    <a:ext uri="{9D8B030D-6E8A-4147-A177-3AD203B41FA5}">
                      <a16:colId xmlns="" xmlns:a16="http://schemas.microsoft.com/office/drawing/2014/main" val="20004"/>
                    </a:ext>
                  </a:extLst>
                </a:gridCol>
                <a:gridCol w="596900">
                  <a:extLst>
                    <a:ext uri="{9D8B030D-6E8A-4147-A177-3AD203B41FA5}">
                      <a16:colId xmlns="" xmlns:a16="http://schemas.microsoft.com/office/drawing/2014/main" val="20005"/>
                    </a:ext>
                  </a:extLst>
                </a:gridCol>
                <a:gridCol w="1854200">
                  <a:extLst>
                    <a:ext uri="{9D8B030D-6E8A-4147-A177-3AD203B41FA5}">
                      <a16:colId xmlns="" xmlns:a16="http://schemas.microsoft.com/office/drawing/2014/main" val="20006"/>
                    </a:ext>
                  </a:extLst>
                </a:gridCol>
              </a:tblGrid>
              <a:tr h="1555750">
                <a:tc gridSpan="7">
                  <a:txBody>
                    <a:bodyPr/>
                    <a:lstStyle/>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sz="2200" b="0" i="0" u="none" strike="noStrike" cap="none" normalizeH="0" baseline="0" dirty="0">
                        <a:ln>
                          <a:noFill/>
                        </a:ln>
                        <a:solidFill>
                          <a:srgbClr val="000000"/>
                        </a:solidFill>
                        <a:effectLst/>
                        <a:latin typeface="Gill Sans" charset="0"/>
                        <a:ea typeface="ＭＳ Ｐゴシック" charset="0"/>
                        <a:cs typeface="SimSun"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2200" b="1" i="0" u="none" strike="noStrike" cap="none" normalizeH="0" baseline="0" dirty="0">
                          <a:ln>
                            <a:noFill/>
                          </a:ln>
                          <a:solidFill>
                            <a:srgbClr val="000000"/>
                          </a:solidFill>
                          <a:effectLst/>
                          <a:latin typeface="Gill Sans" charset="0"/>
                          <a:ea typeface="ＭＳ Ｐゴシック" charset="0"/>
                          <a:cs typeface="SimSun" charset="0"/>
                        </a:rPr>
                        <a:t>3 Stages &amp; timeline</a:t>
                      </a:r>
                    </a:p>
                  </a:txBody>
                  <a:tcPr marL="90000" marR="90000" marT="958103" marB="46800" horzOverflow="overflow">
                    <a:lnL w="1440" cap="flat" cmpd="sng" algn="ctr">
                      <a:solidFill>
                        <a:srgbClr val="FFFFFF"/>
                      </a:solidFill>
                      <a:prstDash val="solid"/>
                      <a:round/>
                      <a:headEnd type="none" w="med" len="med"/>
                      <a:tailEnd type="none" w="med" len="med"/>
                    </a:lnL>
                    <a:lnR w="1440" cap="flat" cmpd="sng" algn="ctr">
                      <a:solidFill>
                        <a:srgbClr val="FFFFFF"/>
                      </a:solidFill>
                      <a:prstDash val="solid"/>
                      <a:round/>
                      <a:headEnd type="none" w="med" len="med"/>
                      <a:tailEnd type="none" w="med" len="med"/>
                    </a:lnR>
                    <a:lnT w="1440" cap="flat" cmpd="sng" algn="ctr">
                      <a:solidFill>
                        <a:srgbClr val="FFFFFF"/>
                      </a:solidFill>
                      <a:prstDash val="solid"/>
                      <a:round/>
                      <a:headEnd type="none" w="med" len="med"/>
                      <a:tailEnd type="none" w="med" len="med"/>
                    </a:lnT>
                    <a:lnB>
                      <a:noFill/>
                    </a:lnB>
                    <a:lnTlToBr>
                      <a:noFill/>
                    </a:lnTlToBr>
                    <a:lnBlToTr>
                      <a:noFill/>
                    </a:lnBlToTr>
                    <a:solidFill>
                      <a:srgbClr val="9933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433763">
                <a:tc>
                  <a:txBody>
                    <a:bodyPr/>
                    <a:lstStyle/>
                    <a:p>
                      <a:pPr marL="215900" marR="0" lvl="0" indent="-200025" algn="ctr" defTabSz="449263" rtl="0" eaLnBrk="1" fontAlgn="base" latinLnBrk="0" hangingPunct="0">
                        <a:lnSpc>
                          <a:spcPct val="63000"/>
                        </a:lnSpc>
                        <a:spcBef>
                          <a:spcPct val="0"/>
                        </a:spcBef>
                        <a:spcAft>
                          <a:spcPct val="0"/>
                        </a:spcAft>
                        <a:buClrTx/>
                        <a:buSzPct val="100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endParaRPr kumimoji="0" lang="en-GB" sz="1800" b="0" i="0" u="none" strike="noStrike" cap="none" normalizeH="0" baseline="0" dirty="0">
                        <a:ln>
                          <a:noFill/>
                        </a:ln>
                        <a:solidFill>
                          <a:srgbClr val="000000"/>
                        </a:solidFill>
                        <a:effectLst/>
                        <a:latin typeface="Gill Sans" charset="0"/>
                        <a:ea typeface="ＭＳ Ｐゴシック" charset="0"/>
                        <a:cs typeface="SimSun" charset="0"/>
                      </a:endParaRPr>
                    </a:p>
                    <a:p>
                      <a:pPr marL="215900" marR="0" lvl="0" indent="-200025" algn="ctr" defTabSz="449263" rtl="0" eaLnBrk="1" fontAlgn="base" latinLnBrk="0" hangingPunct="0">
                        <a:lnSpc>
                          <a:spcPct val="63000"/>
                        </a:lnSpc>
                        <a:spcBef>
                          <a:spcPct val="0"/>
                        </a:spcBef>
                        <a:spcAft>
                          <a:spcPct val="0"/>
                        </a:spcAft>
                        <a:buClrTx/>
                        <a:buSzPct val="100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endParaRPr kumimoji="0" lang="en-GB" sz="1800" b="0" i="0" u="none" strike="noStrike" cap="none" normalizeH="0" baseline="0" dirty="0">
                        <a:ln>
                          <a:noFill/>
                        </a:ln>
                        <a:solidFill>
                          <a:srgbClr val="000000"/>
                        </a:solidFill>
                        <a:effectLst/>
                        <a:latin typeface="Gill Sans" charset="0"/>
                        <a:ea typeface="ＭＳ Ｐゴシック" charset="0"/>
                        <a:cs typeface="SimSun" charset="0"/>
                      </a:endParaRPr>
                    </a:p>
                    <a:p>
                      <a:pPr marL="215900" marR="0" lvl="0" indent="-200025" algn="ctr" defTabSz="449263" rtl="0" eaLnBrk="1" fontAlgn="base" latinLnBrk="0" hangingPunct="0">
                        <a:lnSpc>
                          <a:spcPct val="63000"/>
                        </a:lnSpc>
                        <a:spcBef>
                          <a:spcPct val="0"/>
                        </a:spcBef>
                        <a:spcAft>
                          <a:spcPct val="0"/>
                        </a:spcAft>
                        <a:buClrTx/>
                        <a:buSzPct val="100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endParaRPr kumimoji="0" lang="en-GB" sz="1800" b="0" i="0" u="none" strike="noStrike" cap="none" normalizeH="0" baseline="0" dirty="0">
                        <a:ln>
                          <a:noFill/>
                        </a:ln>
                        <a:solidFill>
                          <a:srgbClr val="000000"/>
                        </a:solidFill>
                        <a:effectLst/>
                        <a:latin typeface="Gill Sans" charset="0"/>
                        <a:ea typeface="ＭＳ Ｐゴシック" charset="0"/>
                        <a:cs typeface="SimSun" charset="0"/>
                      </a:endParaRPr>
                    </a:p>
                    <a:p>
                      <a:pPr marL="215900" marR="0" lvl="0" indent="-200025" algn="ctr" defTabSz="449263" rtl="0" eaLnBrk="1" fontAlgn="base" latinLnBrk="0" hangingPunct="0">
                        <a:lnSpc>
                          <a:spcPct val="63000"/>
                        </a:lnSpc>
                        <a:spcBef>
                          <a:spcPct val="0"/>
                        </a:spcBef>
                        <a:spcAft>
                          <a:spcPct val="0"/>
                        </a:spcAft>
                        <a:buClrTx/>
                        <a:buSzPct val="100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kumimoji="0" lang="en-GB" sz="2200" b="0" i="0" u="none" strike="noStrike" cap="none" normalizeH="0" baseline="0" dirty="0">
                          <a:ln>
                            <a:noFill/>
                          </a:ln>
                          <a:solidFill>
                            <a:srgbClr val="000000"/>
                          </a:solidFill>
                          <a:effectLst/>
                          <a:latin typeface="Gill Sans" charset="0"/>
                          <a:ea typeface="ＭＳ Ｐゴシック" charset="0"/>
                          <a:cs typeface="SimSun" charset="0"/>
                        </a:rPr>
                        <a:t>Guiding questions</a:t>
                      </a:r>
                    </a:p>
                    <a:p>
                      <a:pPr marL="215900" marR="0" lvl="0" indent="-200025" algn="ctr" defTabSz="449263" rtl="0" eaLnBrk="1" fontAlgn="base" latinLnBrk="0" hangingPunct="0">
                        <a:lnSpc>
                          <a:spcPct val="63000"/>
                        </a:lnSpc>
                        <a:spcBef>
                          <a:spcPct val="0"/>
                        </a:spcBef>
                        <a:spcAft>
                          <a:spcPct val="0"/>
                        </a:spcAft>
                        <a:buClrTx/>
                        <a:buSzPct val="100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endParaRPr kumimoji="0" lang="en-GB" sz="1800" b="0" i="0" u="none" strike="noStrike" cap="none" normalizeH="0" baseline="0" dirty="0">
                        <a:ln>
                          <a:noFill/>
                        </a:ln>
                        <a:solidFill>
                          <a:srgbClr val="000000"/>
                        </a:solidFill>
                        <a:effectLst/>
                        <a:latin typeface="Gill Sans" charset="0"/>
                        <a:ea typeface="ＭＳ Ｐゴシック" charset="0"/>
                        <a:cs typeface="SimSun" charset="0"/>
                      </a:endParaRPr>
                    </a:p>
                    <a:p>
                      <a:pPr marL="215900" marR="0" lvl="0" indent="-200025" algn="ctr" defTabSz="449263" rtl="0" eaLnBrk="1" fontAlgn="base" latinLnBrk="0" hangingPunct="0">
                        <a:lnSpc>
                          <a:spcPct val="63000"/>
                        </a:lnSpc>
                        <a:spcBef>
                          <a:spcPct val="0"/>
                        </a:spcBef>
                        <a:spcAft>
                          <a:spcPct val="0"/>
                        </a:spcAft>
                        <a:buClrTx/>
                        <a:buSzPct val="100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endParaRPr kumimoji="0" lang="en-GB" sz="1800" b="0" i="0" u="none" strike="noStrike" cap="none" normalizeH="0" baseline="0" dirty="0">
                        <a:ln>
                          <a:noFill/>
                        </a:ln>
                        <a:solidFill>
                          <a:srgbClr val="000000"/>
                        </a:solidFill>
                        <a:effectLst/>
                        <a:latin typeface="Gill Sans" charset="0"/>
                        <a:ea typeface="ＭＳ Ｐゴシック" charset="0"/>
                        <a:cs typeface="SimSun" charset="0"/>
                      </a:endParaRPr>
                    </a:p>
                    <a:p>
                      <a:pPr marL="215900" marR="0" lvl="0" indent="-200025" algn="ctr" defTabSz="449263" rtl="0" eaLnBrk="1" fontAlgn="base" latinLnBrk="0" hangingPunct="0">
                        <a:lnSpc>
                          <a:spcPct val="63000"/>
                        </a:lnSpc>
                        <a:spcBef>
                          <a:spcPct val="0"/>
                        </a:spcBef>
                        <a:spcAft>
                          <a:spcPct val="0"/>
                        </a:spcAft>
                        <a:buClrTx/>
                        <a:buSzPct val="100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endParaRPr kumimoji="0" lang="en-GB" sz="1800" b="0" i="0" u="none" strike="noStrike" cap="none" normalizeH="0" baseline="0" dirty="0">
                        <a:ln>
                          <a:noFill/>
                        </a:ln>
                        <a:solidFill>
                          <a:srgbClr val="000000"/>
                        </a:solidFill>
                        <a:effectLst/>
                        <a:latin typeface="Gill Sans" charset="0"/>
                        <a:ea typeface="ＭＳ Ｐゴシック" charset="0"/>
                        <a:cs typeface="SimSun" charset="0"/>
                      </a:endParaRPr>
                    </a:p>
                    <a:p>
                      <a:pPr marL="215900" marR="0" lvl="0" indent="-200025" algn="ctr" defTabSz="449263" rtl="0" eaLnBrk="1" fontAlgn="base" latinLnBrk="0" hangingPunct="0">
                        <a:lnSpc>
                          <a:spcPct val="63000"/>
                        </a:lnSpc>
                        <a:spcBef>
                          <a:spcPct val="0"/>
                        </a:spcBef>
                        <a:spcAft>
                          <a:spcPct val="0"/>
                        </a:spcAft>
                        <a:buClrTx/>
                        <a:buSzPct val="100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endParaRPr kumimoji="0" lang="en-GB" sz="1800" b="0" i="0" u="none" strike="noStrike" cap="none" normalizeH="0" baseline="0" dirty="0">
                        <a:ln>
                          <a:noFill/>
                        </a:ln>
                        <a:solidFill>
                          <a:srgbClr val="000000"/>
                        </a:solidFill>
                        <a:effectLst/>
                        <a:latin typeface="Gill Sans" charset="0"/>
                        <a:ea typeface="ＭＳ Ｐゴシック" charset="0"/>
                        <a:cs typeface="SimSun" charset="0"/>
                      </a:endParaRPr>
                    </a:p>
                    <a:p>
                      <a:pPr marL="215900" marR="0" lvl="0" indent="-200025" algn="ctr" defTabSz="449263" rtl="0" eaLnBrk="1" fontAlgn="base" latinLnBrk="0" hangingPunct="0">
                        <a:lnSpc>
                          <a:spcPct val="63000"/>
                        </a:lnSpc>
                        <a:spcBef>
                          <a:spcPct val="0"/>
                        </a:spcBef>
                        <a:spcAft>
                          <a:spcPct val="0"/>
                        </a:spcAft>
                        <a:buClrTx/>
                        <a:buSzPct val="100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kumimoji="0" lang="en-GB" sz="1600" b="0" i="0" u="none" strike="noStrike" cap="none" normalizeH="0" baseline="0" dirty="0">
                          <a:ln>
                            <a:noFill/>
                          </a:ln>
                          <a:solidFill>
                            <a:srgbClr val="FFFFFF"/>
                          </a:solidFill>
                          <a:effectLst/>
                          <a:latin typeface="Gill Sans" charset="0"/>
                          <a:ea typeface="ＭＳ Ｐゴシック" charset="0"/>
                          <a:cs typeface="SimSun" charset="0"/>
                        </a:rPr>
                        <a:t>  </a:t>
                      </a:r>
                      <a:r>
                        <a:rPr kumimoji="0" lang="en-GB" sz="1600" b="0" i="1" u="none" strike="noStrike" cap="none" normalizeH="0" baseline="0" dirty="0">
                          <a:ln>
                            <a:noFill/>
                          </a:ln>
                          <a:solidFill>
                            <a:srgbClr val="000000"/>
                          </a:solidFill>
                          <a:effectLst/>
                          <a:latin typeface="Gill Sans" charset="0"/>
                          <a:ea typeface="ＭＳ Ｐゴシック" charset="0"/>
                          <a:cs typeface="SimSun" charset="0"/>
                        </a:rPr>
                        <a:t>June 2022</a:t>
                      </a:r>
                    </a:p>
                  </a:txBody>
                  <a:tcPr marL="90000" marR="90000" marT="672876" marB="46800"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449263" rtl="0" eaLnBrk="1" fontAlgn="base" latinLnBrk="0" hangingPunct="0">
                        <a:lnSpc>
                          <a:spcPct val="6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sz="1800" b="0" i="0" u="none" strike="noStrike" cap="none" normalizeH="0" baseline="0" dirty="0">
                        <a:ln>
                          <a:noFill/>
                        </a:ln>
                        <a:solidFill>
                          <a:srgbClr val="000000"/>
                        </a:solidFill>
                        <a:effectLst/>
                        <a:latin typeface="Gill Sans" charset="0"/>
                        <a:ea typeface="ＭＳ Ｐゴシック" charset="0"/>
                        <a:cs typeface="SimSun" charset="0"/>
                      </a:endParaRPr>
                    </a:p>
                  </a:txBody>
                  <a:tcPr marL="0" marR="0" marT="535356" marB="0" horzOverflow="overflow">
                    <a:lnL>
                      <a:noFill/>
                    </a:lnL>
                    <a:lnR>
                      <a:noFill/>
                    </a:lnR>
                    <a:lnT>
                      <a:noFill/>
                    </a:lnT>
                    <a:lnB>
                      <a:noFill/>
                    </a:lnB>
                    <a:lnTlToBr>
                      <a:noFill/>
                    </a:lnTlToBr>
                    <a:lnBlToTr>
                      <a:noFill/>
                    </a:lnBlToTr>
                    <a:solidFill>
                      <a:srgbClr val="C0C0C0"/>
                    </a:solidFill>
                  </a:tcPr>
                </a:tc>
                <a:tc>
                  <a:txBody>
                    <a:bodyPr/>
                    <a:lstStyle/>
                    <a:p>
                      <a:pPr marL="215900" marR="0" lvl="0" indent="-200025" algn="ctr" defTabSz="449263" rtl="0" eaLnBrk="1" fontAlgn="base" latinLnBrk="0" hangingPunct="0">
                        <a:lnSpc>
                          <a:spcPct val="63000"/>
                        </a:lnSpc>
                        <a:spcBef>
                          <a:spcPct val="0"/>
                        </a:spcBef>
                        <a:spcAft>
                          <a:spcPct val="0"/>
                        </a:spcAft>
                        <a:buClrTx/>
                        <a:buSzPct val="100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endParaRPr kumimoji="0" lang="en-GB" sz="1800" b="0" i="0" u="none" strike="noStrike" cap="none" normalizeH="0" baseline="0" dirty="0">
                        <a:ln>
                          <a:noFill/>
                        </a:ln>
                        <a:solidFill>
                          <a:srgbClr val="000000"/>
                        </a:solidFill>
                        <a:effectLst/>
                        <a:latin typeface="Gill Sans" charset="0"/>
                        <a:ea typeface="ＭＳ Ｐゴシック" charset="0"/>
                        <a:cs typeface="SimSun" charset="0"/>
                      </a:endParaRPr>
                    </a:p>
                    <a:p>
                      <a:pPr marL="215900" marR="0" lvl="0" indent="-200025" algn="ctr" defTabSz="449263" rtl="0" eaLnBrk="1" fontAlgn="base" latinLnBrk="0" hangingPunct="0">
                        <a:lnSpc>
                          <a:spcPct val="63000"/>
                        </a:lnSpc>
                        <a:spcBef>
                          <a:spcPct val="0"/>
                        </a:spcBef>
                        <a:spcAft>
                          <a:spcPct val="0"/>
                        </a:spcAft>
                        <a:buClrTx/>
                        <a:buSzPct val="100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endParaRPr kumimoji="0" lang="en-GB" sz="1800" b="0" i="0" u="none" strike="noStrike" cap="none" normalizeH="0" baseline="0" dirty="0">
                        <a:ln>
                          <a:noFill/>
                        </a:ln>
                        <a:solidFill>
                          <a:srgbClr val="000000"/>
                        </a:solidFill>
                        <a:effectLst/>
                        <a:latin typeface="Gill Sans" charset="0"/>
                        <a:ea typeface="ＭＳ Ｐゴシック" charset="0"/>
                        <a:cs typeface="SimSun" charset="0"/>
                      </a:endParaRPr>
                    </a:p>
                    <a:p>
                      <a:pPr marL="215900" marR="0" lvl="0" indent="-200025" algn="ctr" defTabSz="449263" rtl="0" eaLnBrk="1" fontAlgn="base" latinLnBrk="0" hangingPunct="0">
                        <a:lnSpc>
                          <a:spcPct val="63000"/>
                        </a:lnSpc>
                        <a:spcBef>
                          <a:spcPct val="0"/>
                        </a:spcBef>
                        <a:spcAft>
                          <a:spcPct val="0"/>
                        </a:spcAft>
                        <a:buClrTx/>
                        <a:buSzPct val="100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endParaRPr kumimoji="0" lang="en-GB" sz="1800" b="0" i="0" u="none" strike="noStrike" cap="none" normalizeH="0" baseline="0" dirty="0">
                        <a:ln>
                          <a:noFill/>
                        </a:ln>
                        <a:solidFill>
                          <a:srgbClr val="000000"/>
                        </a:solidFill>
                        <a:effectLst/>
                        <a:latin typeface="Gill Sans" charset="0"/>
                        <a:ea typeface="ＭＳ Ｐゴシック" charset="0"/>
                        <a:cs typeface="SimSun" charset="0"/>
                      </a:endParaRPr>
                    </a:p>
                    <a:p>
                      <a:pPr marL="215900" marR="0" lvl="0" indent="-200025" algn="ctr" defTabSz="449263" rtl="0" eaLnBrk="1" fontAlgn="base" latinLnBrk="0" hangingPunct="0">
                        <a:lnSpc>
                          <a:spcPct val="63000"/>
                        </a:lnSpc>
                        <a:spcBef>
                          <a:spcPct val="0"/>
                        </a:spcBef>
                        <a:spcAft>
                          <a:spcPct val="0"/>
                        </a:spcAft>
                        <a:buClrTx/>
                        <a:buSzPct val="100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kumimoji="0" lang="en-GB" sz="2200" b="0" i="0" u="none" strike="noStrike" cap="none" normalizeH="0" baseline="0" dirty="0">
                          <a:ln>
                            <a:noFill/>
                          </a:ln>
                          <a:solidFill>
                            <a:srgbClr val="000000"/>
                          </a:solidFill>
                          <a:effectLst/>
                          <a:latin typeface="Gill Sans" charset="0"/>
                          <a:ea typeface="ＭＳ Ｐゴシック" charset="0"/>
                          <a:cs typeface="SimSun" charset="0"/>
                        </a:rPr>
                        <a:t>1. Information collection and preparation</a:t>
                      </a:r>
                    </a:p>
                    <a:p>
                      <a:pPr marL="215900" marR="0" lvl="0" indent="-200025" algn="ctr" defTabSz="449263" rtl="0" eaLnBrk="1" fontAlgn="base" latinLnBrk="0" hangingPunct="0">
                        <a:lnSpc>
                          <a:spcPct val="63000"/>
                        </a:lnSpc>
                        <a:spcBef>
                          <a:spcPct val="0"/>
                        </a:spcBef>
                        <a:spcAft>
                          <a:spcPct val="0"/>
                        </a:spcAft>
                        <a:buClrTx/>
                        <a:buSzPct val="100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endParaRPr kumimoji="0" lang="en-GB" sz="1800" b="0" i="0" u="none" strike="noStrike" cap="none" normalizeH="0" baseline="0" dirty="0">
                        <a:ln>
                          <a:noFill/>
                        </a:ln>
                        <a:solidFill>
                          <a:srgbClr val="000000"/>
                        </a:solidFill>
                        <a:effectLst/>
                        <a:latin typeface="Gill Sans" charset="0"/>
                        <a:ea typeface="ＭＳ Ｐゴシック" charset="0"/>
                        <a:cs typeface="SimSun" charset="0"/>
                      </a:endParaRPr>
                    </a:p>
                    <a:p>
                      <a:pPr marL="215900" marR="0" lvl="0" indent="-200025" algn="ctr" defTabSz="449263" rtl="0" eaLnBrk="1" fontAlgn="base" latinLnBrk="0" hangingPunct="0">
                        <a:lnSpc>
                          <a:spcPct val="63000"/>
                        </a:lnSpc>
                        <a:spcBef>
                          <a:spcPct val="0"/>
                        </a:spcBef>
                        <a:spcAft>
                          <a:spcPct val="0"/>
                        </a:spcAft>
                        <a:buClrTx/>
                        <a:buSzPct val="100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endParaRPr kumimoji="0" lang="en-GB" sz="1800" b="0" i="0" u="none" strike="noStrike" cap="none" normalizeH="0" baseline="0" dirty="0">
                        <a:ln>
                          <a:noFill/>
                        </a:ln>
                        <a:solidFill>
                          <a:srgbClr val="000000"/>
                        </a:solidFill>
                        <a:effectLst/>
                        <a:latin typeface="Gill Sans" charset="0"/>
                        <a:ea typeface="ＭＳ Ｐゴシック" charset="0"/>
                        <a:cs typeface="SimSun" charset="0"/>
                      </a:endParaRPr>
                    </a:p>
                    <a:p>
                      <a:pPr marL="215900" marR="0" lvl="0" indent="-200025" algn="ctr" defTabSz="449263" rtl="0" eaLnBrk="1" fontAlgn="base" latinLnBrk="0" hangingPunct="0">
                        <a:lnSpc>
                          <a:spcPct val="63000"/>
                        </a:lnSpc>
                        <a:spcBef>
                          <a:spcPct val="0"/>
                        </a:spcBef>
                        <a:spcAft>
                          <a:spcPct val="0"/>
                        </a:spcAft>
                        <a:buClrTx/>
                        <a:buSzPct val="100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endParaRPr kumimoji="0" lang="en-GB" sz="1800" b="0" i="0" u="none" strike="noStrike" cap="none" normalizeH="0" baseline="0" dirty="0">
                        <a:ln>
                          <a:noFill/>
                        </a:ln>
                        <a:solidFill>
                          <a:srgbClr val="000000"/>
                        </a:solidFill>
                        <a:effectLst/>
                        <a:latin typeface="Gill Sans" charset="0"/>
                        <a:ea typeface="ＭＳ Ｐゴシック" charset="0"/>
                        <a:cs typeface="SimSun" charset="0"/>
                      </a:endParaRPr>
                    </a:p>
                    <a:p>
                      <a:pPr marL="215900" marR="0" lvl="0" indent="-200025" algn="ctr" defTabSz="449263" rtl="0" eaLnBrk="1" fontAlgn="base" latinLnBrk="0" hangingPunct="0">
                        <a:lnSpc>
                          <a:spcPct val="63000"/>
                        </a:lnSpc>
                        <a:spcBef>
                          <a:spcPct val="0"/>
                        </a:spcBef>
                        <a:spcAft>
                          <a:spcPct val="0"/>
                        </a:spcAft>
                        <a:buClrTx/>
                        <a:buSzPct val="100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kumimoji="0" lang="en-GB" sz="1600" b="0" i="1" u="none" strike="noStrike" cap="none" normalizeH="0" baseline="0" dirty="0">
                          <a:ln>
                            <a:noFill/>
                          </a:ln>
                          <a:solidFill>
                            <a:srgbClr val="000000"/>
                          </a:solidFill>
                          <a:effectLst/>
                          <a:latin typeface="Gill Sans" charset="0"/>
                          <a:ea typeface="ＭＳ Ｐゴシック" charset="0"/>
                          <a:cs typeface="SimSun" charset="0"/>
                        </a:rPr>
                        <a:t>CMA 5 (Nov 2022) – June 2023</a:t>
                      </a:r>
                    </a:p>
                  </a:txBody>
                  <a:tcPr marL="0" marR="0" marT="535356" marB="0"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449263" rtl="0" eaLnBrk="1" fontAlgn="base" latinLnBrk="0" hangingPunct="0">
                        <a:lnSpc>
                          <a:spcPct val="6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sz="1800" b="0" i="0" u="none" strike="noStrike" cap="none" normalizeH="0" baseline="0" dirty="0">
                        <a:ln>
                          <a:noFill/>
                        </a:ln>
                        <a:solidFill>
                          <a:srgbClr val="000000"/>
                        </a:solidFill>
                        <a:effectLst/>
                        <a:latin typeface="Gill Sans" charset="0"/>
                        <a:ea typeface="ＭＳ Ｐゴシック" charset="0"/>
                        <a:cs typeface="SimSun" charset="0"/>
                      </a:endParaRPr>
                    </a:p>
                  </a:txBody>
                  <a:tcPr marL="0" marR="0" marT="535356" marB="0"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449263" rtl="0" eaLnBrk="1" fontAlgn="base" latinLnBrk="0" hangingPunct="0">
                        <a:lnSpc>
                          <a:spcPct val="6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sz="1800" b="0" i="0" u="none" strike="noStrike" cap="none" normalizeH="0" baseline="0" dirty="0">
                        <a:ln>
                          <a:noFill/>
                        </a:ln>
                        <a:solidFill>
                          <a:srgbClr val="000000"/>
                        </a:solidFill>
                        <a:effectLst/>
                        <a:latin typeface="Gill Sans" charset="0"/>
                        <a:ea typeface="ＭＳ Ｐゴシック" charset="0"/>
                        <a:cs typeface="SimSun" charset="0"/>
                      </a:endParaRPr>
                    </a:p>
                    <a:p>
                      <a:pPr marL="0" marR="0" lvl="0" indent="0" algn="ctr" defTabSz="449263" rtl="0" eaLnBrk="1" fontAlgn="base" latinLnBrk="0" hangingPunct="0">
                        <a:lnSpc>
                          <a:spcPct val="6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sz="1800" b="0" i="0" u="none" strike="noStrike" cap="none" normalizeH="0" baseline="0" dirty="0">
                        <a:ln>
                          <a:noFill/>
                        </a:ln>
                        <a:solidFill>
                          <a:srgbClr val="000000"/>
                        </a:solidFill>
                        <a:effectLst/>
                        <a:latin typeface="Gill Sans" charset="0"/>
                        <a:ea typeface="ＭＳ Ｐゴシック" charset="0"/>
                        <a:cs typeface="SimSun" charset="0"/>
                      </a:endParaRPr>
                    </a:p>
                    <a:p>
                      <a:pPr marL="0" marR="0" lvl="0" indent="0" algn="ctr" defTabSz="449263" rtl="0" eaLnBrk="1" fontAlgn="base" latinLnBrk="0" hangingPunct="0">
                        <a:lnSpc>
                          <a:spcPct val="6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sz="1800" b="0" i="0" u="none" strike="noStrike" cap="none" normalizeH="0" baseline="0" dirty="0">
                        <a:ln>
                          <a:noFill/>
                        </a:ln>
                        <a:solidFill>
                          <a:srgbClr val="000000"/>
                        </a:solidFill>
                        <a:effectLst/>
                        <a:latin typeface="Gill Sans" charset="0"/>
                        <a:ea typeface="ＭＳ Ｐゴシック" charset="0"/>
                        <a:cs typeface="SimSun" charset="0"/>
                      </a:endParaRPr>
                    </a:p>
                    <a:p>
                      <a:pPr marL="0" marR="0" lvl="0" indent="0" algn="ctr" defTabSz="449263" rtl="0" eaLnBrk="1" fontAlgn="base" latinLnBrk="0" hangingPunct="0">
                        <a:lnSpc>
                          <a:spcPct val="6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2200" b="0" i="0" u="none" strike="noStrike" cap="none" normalizeH="0" baseline="0" dirty="0">
                          <a:ln>
                            <a:noFill/>
                          </a:ln>
                          <a:solidFill>
                            <a:srgbClr val="000000"/>
                          </a:solidFill>
                          <a:effectLst/>
                          <a:latin typeface="Gill Sans" charset="0"/>
                          <a:ea typeface="ＭＳ Ｐゴシック" charset="0"/>
                          <a:cs typeface="SimSun" charset="0"/>
                        </a:rPr>
                        <a:t>2. Technical assessment</a:t>
                      </a:r>
                    </a:p>
                    <a:p>
                      <a:pPr marL="0" marR="0" lvl="0" indent="0" algn="ctr" defTabSz="449263" rtl="0" eaLnBrk="1" fontAlgn="base" latinLnBrk="0" hangingPunct="0">
                        <a:lnSpc>
                          <a:spcPct val="6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sz="1800" b="0" i="0" u="none" strike="noStrike" cap="none" normalizeH="0" baseline="0" dirty="0">
                        <a:ln>
                          <a:noFill/>
                        </a:ln>
                        <a:solidFill>
                          <a:srgbClr val="000000"/>
                        </a:solidFill>
                        <a:effectLst/>
                        <a:latin typeface="Gill Sans" charset="0"/>
                        <a:ea typeface="ＭＳ Ｐゴシック" charset="0"/>
                        <a:cs typeface="SimSun" charset="0"/>
                      </a:endParaRPr>
                    </a:p>
                    <a:p>
                      <a:pPr marL="0" marR="0" lvl="0" indent="0" algn="ctr" defTabSz="449263" rtl="0" eaLnBrk="1" fontAlgn="base" latinLnBrk="0" hangingPunct="0">
                        <a:lnSpc>
                          <a:spcPct val="6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sz="1800" b="0" i="0" u="none" strike="noStrike" cap="none" normalizeH="0" baseline="0" dirty="0">
                        <a:ln>
                          <a:noFill/>
                        </a:ln>
                        <a:solidFill>
                          <a:srgbClr val="000000"/>
                        </a:solidFill>
                        <a:effectLst/>
                        <a:latin typeface="Gill Sans" charset="0"/>
                        <a:ea typeface="ＭＳ Ｐゴシック" charset="0"/>
                        <a:cs typeface="SimSun" charset="0"/>
                      </a:endParaRPr>
                    </a:p>
                    <a:p>
                      <a:pPr marL="0" marR="0" lvl="0" indent="0" algn="ctr" defTabSz="449263" rtl="0" eaLnBrk="1" fontAlgn="base" latinLnBrk="0" hangingPunct="0">
                        <a:lnSpc>
                          <a:spcPct val="6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sz="1800" b="0" i="0" u="none" strike="noStrike" cap="none" normalizeH="0" baseline="0" dirty="0">
                        <a:ln>
                          <a:noFill/>
                        </a:ln>
                        <a:solidFill>
                          <a:srgbClr val="000000"/>
                        </a:solidFill>
                        <a:effectLst/>
                        <a:latin typeface="Gill Sans" charset="0"/>
                        <a:ea typeface="ＭＳ Ｐゴシック" charset="0"/>
                        <a:cs typeface="SimSun" charset="0"/>
                      </a:endParaRPr>
                    </a:p>
                    <a:p>
                      <a:pPr marL="0" marR="0" lvl="0" indent="0" algn="ctr" defTabSz="449263" rtl="0" eaLnBrk="1" fontAlgn="base" latinLnBrk="0" hangingPunct="0">
                        <a:lnSpc>
                          <a:spcPct val="6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sz="1800" b="0" i="0" u="none" strike="noStrike" cap="none" normalizeH="0" baseline="0" dirty="0">
                        <a:ln>
                          <a:noFill/>
                        </a:ln>
                        <a:solidFill>
                          <a:srgbClr val="000000"/>
                        </a:solidFill>
                        <a:effectLst/>
                        <a:latin typeface="Gill Sans" charset="0"/>
                        <a:ea typeface="ＭＳ Ｐゴシック" charset="0"/>
                        <a:cs typeface="SimSun" charset="0"/>
                      </a:endParaRPr>
                    </a:p>
                    <a:p>
                      <a:pPr marL="0" marR="0" lvl="0" indent="0" algn="ctr" defTabSz="449263" rtl="0" eaLnBrk="1" fontAlgn="base" latinLnBrk="0" hangingPunct="0">
                        <a:lnSpc>
                          <a:spcPct val="6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sz="1800" b="0" i="0" u="none" strike="noStrike" cap="none" normalizeH="0" baseline="0" dirty="0">
                        <a:ln>
                          <a:noFill/>
                        </a:ln>
                        <a:solidFill>
                          <a:srgbClr val="000000"/>
                        </a:solidFill>
                        <a:effectLst/>
                        <a:latin typeface="Gill Sans" charset="0"/>
                        <a:ea typeface="ＭＳ Ｐゴシック" charset="0"/>
                        <a:cs typeface="SimSun" charset="0"/>
                      </a:endParaRPr>
                    </a:p>
                    <a:p>
                      <a:pPr marL="0" marR="0" lvl="0" indent="0" algn="just" defTabSz="449263" rtl="0" eaLnBrk="1" fontAlgn="base" latinLnBrk="0" hangingPunct="0">
                        <a:lnSpc>
                          <a:spcPct val="52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600" b="0" i="1" u="none" strike="noStrike" cap="none" normalizeH="0" baseline="0" dirty="0">
                          <a:ln>
                            <a:noFill/>
                          </a:ln>
                          <a:solidFill>
                            <a:srgbClr val="000000"/>
                          </a:solidFill>
                          <a:effectLst/>
                          <a:latin typeface="Gill Sans" charset="0"/>
                          <a:ea typeface="ＭＳ Ｐゴシック" charset="0"/>
                          <a:cs typeface="SimSun" charset="0"/>
                        </a:rPr>
                        <a:t>Can overlap with first stage, finish before stage 3</a:t>
                      </a:r>
                    </a:p>
                  </a:txBody>
                  <a:tcPr marL="0" marR="0" marT="535356" marB="0"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sz="1800" b="0" i="0" u="none" strike="noStrike" cap="none" normalizeH="0" baseline="0" dirty="0">
                        <a:ln>
                          <a:noFill/>
                        </a:ln>
                        <a:solidFill>
                          <a:srgbClr val="FFFFFF"/>
                        </a:solidFill>
                        <a:effectLst/>
                        <a:latin typeface="Gill Sans" charset="0"/>
                        <a:ea typeface="ＭＳ Ｐゴシック" charset="0"/>
                        <a:cs typeface="SimSun"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sz="1800" b="0" i="0" u="none" strike="noStrike" cap="none" normalizeH="0" baseline="0" dirty="0">
                        <a:ln>
                          <a:noFill/>
                        </a:ln>
                        <a:solidFill>
                          <a:srgbClr val="FFFFFF"/>
                        </a:solidFill>
                        <a:effectLst/>
                        <a:latin typeface="Gill Sans" charset="0"/>
                        <a:ea typeface="ＭＳ Ｐゴシック" charset="0"/>
                        <a:cs typeface="SimSun"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sz="1800" b="0" i="0" u="none" strike="noStrike" cap="none" normalizeH="0" baseline="0" dirty="0">
                        <a:ln>
                          <a:noFill/>
                        </a:ln>
                        <a:solidFill>
                          <a:srgbClr val="FFFFFF"/>
                        </a:solidFill>
                        <a:effectLst/>
                        <a:latin typeface="Gill Sans" charset="0"/>
                        <a:ea typeface="ＭＳ Ｐゴシック" charset="0"/>
                        <a:cs typeface="SimSun"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sz="1800" b="0" i="0" u="none" strike="noStrike" cap="none" normalizeH="0" baseline="0" dirty="0">
                        <a:ln>
                          <a:noFill/>
                        </a:ln>
                        <a:solidFill>
                          <a:srgbClr val="FFFFFF"/>
                        </a:solidFill>
                        <a:effectLst/>
                        <a:latin typeface="Gill Sans" charset="0"/>
                        <a:ea typeface="ＭＳ Ｐゴシック" charset="0"/>
                        <a:cs typeface="SimSun"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sz="1800" b="0" i="0" u="none" strike="noStrike" cap="none" normalizeH="0" baseline="0" dirty="0">
                        <a:ln>
                          <a:noFill/>
                        </a:ln>
                        <a:solidFill>
                          <a:srgbClr val="FFFFFF"/>
                        </a:solidFill>
                        <a:effectLst/>
                        <a:latin typeface="Gill Sans" charset="0"/>
                        <a:ea typeface="ＭＳ Ｐゴシック" charset="0"/>
                        <a:cs typeface="SimSun" charset="0"/>
                      </a:endParaRPr>
                    </a:p>
                    <a:p>
                      <a:pPr marL="0" marR="0" lvl="0" indent="0" algn="ctr" defTabSz="449263" rtl="0" eaLnBrk="1" fontAlgn="base" latinLnBrk="0" hangingPunct="0">
                        <a:lnSpc>
                          <a:spcPct val="5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sz="1800" b="0" i="0" u="none" strike="noStrike" cap="none" normalizeH="0" baseline="0" dirty="0">
                        <a:ln>
                          <a:noFill/>
                        </a:ln>
                        <a:solidFill>
                          <a:srgbClr val="FFFFFF"/>
                        </a:solidFill>
                        <a:effectLst/>
                        <a:latin typeface="Gill Sans" charset="0"/>
                        <a:ea typeface="ＭＳ Ｐゴシック" charset="0"/>
                        <a:cs typeface="SimSun" charset="0"/>
                      </a:endParaRPr>
                    </a:p>
                  </a:txBody>
                  <a:tcPr marL="90000" marR="90000" marT="827136" marB="46800" horzOverflow="overflow">
                    <a:lnL>
                      <a:noFill/>
                    </a:lnL>
                    <a:lnR>
                      <a:noFill/>
                    </a:lnR>
                    <a:lnT>
                      <a:noFill/>
                    </a:lnT>
                    <a:lnB>
                      <a:noFill/>
                    </a:lnB>
                    <a:lnTlToBr>
                      <a:noFill/>
                    </a:lnTlToBr>
                    <a:lnBlToTr>
                      <a:noFill/>
                    </a:lnBlToTr>
                    <a:solidFill>
                      <a:srgbClr val="C0C0C0"/>
                    </a:solidFill>
                  </a:tcPr>
                </a:tc>
                <a:tc>
                  <a:txBody>
                    <a:bodyPr/>
                    <a:lstStyle/>
                    <a:p>
                      <a:pPr marL="0" marR="0" lvl="0" indent="0" algn="l" defTabSz="449263" rtl="0" eaLnBrk="1" fontAlgn="base" latinLnBrk="0" hangingPunct="0">
                        <a:lnSpc>
                          <a:spcPct val="6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sz="1800" b="0" i="0" u="none" strike="noStrike" cap="none" normalizeH="0" baseline="0" dirty="0">
                        <a:ln>
                          <a:noFill/>
                        </a:ln>
                        <a:solidFill>
                          <a:srgbClr val="000000"/>
                        </a:solidFill>
                        <a:effectLst/>
                        <a:latin typeface="Gill Sans" charset="0"/>
                        <a:ea typeface="ＭＳ Ｐゴシック" charset="0"/>
                        <a:cs typeface="SimSun"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sz="1800" b="0" i="0" u="none" strike="noStrike" cap="none" normalizeH="0" baseline="0" dirty="0">
                        <a:ln>
                          <a:noFill/>
                        </a:ln>
                        <a:solidFill>
                          <a:srgbClr val="000000"/>
                        </a:solidFill>
                        <a:effectLst/>
                        <a:latin typeface="Gill Sans" charset="0"/>
                        <a:ea typeface="ＭＳ Ｐゴシック" charset="0"/>
                        <a:cs typeface="SimSun"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sz="1800" b="0" i="0" u="none" strike="noStrike" cap="none" normalizeH="0" baseline="0" dirty="0">
                        <a:ln>
                          <a:noFill/>
                        </a:ln>
                        <a:solidFill>
                          <a:srgbClr val="000000"/>
                        </a:solidFill>
                        <a:effectLst/>
                        <a:latin typeface="Gill Sans" charset="0"/>
                        <a:ea typeface="ＭＳ Ｐゴシック" charset="0"/>
                        <a:cs typeface="SimSun" charset="0"/>
                      </a:endParaRPr>
                    </a:p>
                    <a:p>
                      <a:pPr marL="0" marR="0" lvl="0" indent="0" algn="ctr"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2200" b="0" i="0" u="none" strike="noStrike" cap="none" normalizeH="0" baseline="0" dirty="0">
                          <a:ln>
                            <a:noFill/>
                          </a:ln>
                          <a:solidFill>
                            <a:srgbClr val="000000"/>
                          </a:solidFill>
                          <a:effectLst/>
                          <a:latin typeface="Gill Sans" charset="0"/>
                          <a:ea typeface="ＭＳ Ｐゴシック" charset="0"/>
                          <a:cs typeface="SimSun" charset="0"/>
                        </a:rPr>
                        <a:t>3. Consideration of outputs</a:t>
                      </a: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sz="1800" b="0" i="0" u="none" strike="noStrike" cap="none" normalizeH="0" baseline="0" dirty="0">
                        <a:ln>
                          <a:noFill/>
                        </a:ln>
                        <a:solidFill>
                          <a:srgbClr val="000000"/>
                        </a:solidFill>
                        <a:effectLst/>
                        <a:latin typeface="Gill Sans" charset="0"/>
                        <a:ea typeface="ＭＳ Ｐゴシック" charset="0"/>
                        <a:cs typeface="SimSun"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sz="1800" b="0" i="0" u="none" strike="noStrike" cap="none" normalizeH="0" baseline="0" dirty="0">
                        <a:ln>
                          <a:noFill/>
                        </a:ln>
                        <a:solidFill>
                          <a:srgbClr val="000000"/>
                        </a:solidFill>
                        <a:effectLst/>
                        <a:latin typeface="Gill Sans" charset="0"/>
                        <a:ea typeface="ＭＳ Ｐゴシック" charset="0"/>
                        <a:cs typeface="SimSun"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sz="1800" b="0" i="0" u="none" strike="noStrike" cap="none" normalizeH="0" baseline="0" dirty="0">
                        <a:ln>
                          <a:noFill/>
                        </a:ln>
                        <a:solidFill>
                          <a:srgbClr val="000000"/>
                        </a:solidFill>
                        <a:effectLst/>
                        <a:latin typeface="Gill Sans" charset="0"/>
                        <a:ea typeface="ＭＳ Ｐゴシック" charset="0"/>
                        <a:cs typeface="SimSun"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sz="1800" b="0" i="0" u="none" strike="noStrike" cap="none" normalizeH="0" baseline="0" dirty="0">
                        <a:ln>
                          <a:noFill/>
                        </a:ln>
                        <a:solidFill>
                          <a:srgbClr val="000000"/>
                        </a:solidFill>
                        <a:effectLst/>
                        <a:latin typeface="Gill Sans" charset="0"/>
                        <a:ea typeface="ＭＳ Ｐゴシック" charset="0"/>
                        <a:cs typeface="SimSun"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sz="1800" b="0" i="0" u="none" strike="noStrike" cap="none" normalizeH="0" baseline="0" dirty="0">
                        <a:ln>
                          <a:noFill/>
                        </a:ln>
                        <a:solidFill>
                          <a:srgbClr val="000000"/>
                        </a:solidFill>
                        <a:effectLst/>
                        <a:latin typeface="Gill Sans" charset="0"/>
                        <a:ea typeface="ＭＳ Ｐゴシック" charset="0"/>
                        <a:cs typeface="SimSun"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sz="1800" b="0" i="0" u="none" strike="noStrike" cap="none" normalizeH="0" baseline="0" dirty="0">
                        <a:ln>
                          <a:noFill/>
                        </a:ln>
                        <a:solidFill>
                          <a:srgbClr val="000000"/>
                        </a:solidFill>
                        <a:effectLst/>
                        <a:latin typeface="Gill Sans" charset="0"/>
                        <a:ea typeface="ＭＳ Ｐゴシック" charset="0"/>
                        <a:cs typeface="SimSun" charset="0"/>
                      </a:endParaRPr>
                    </a:p>
                    <a:p>
                      <a:pPr marL="0" marR="0" lvl="0" indent="0" algn="l" defTabSz="449263" rtl="0" eaLnBrk="1" fontAlgn="base" latinLnBrk="0" hangingPunct="0">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600" b="0" i="1" u="none" strike="noStrike" cap="none" normalizeH="0" baseline="0" dirty="0">
                          <a:ln>
                            <a:noFill/>
                          </a:ln>
                          <a:solidFill>
                            <a:srgbClr val="000000"/>
                          </a:solidFill>
                          <a:effectLst/>
                          <a:latin typeface="Gill Sans" charset="0"/>
                          <a:ea typeface="ＭＳ Ｐゴシック" charset="0"/>
                          <a:cs typeface="SimSun" charset="0"/>
                        </a:rPr>
                        <a:t>CMA 6 (Nov 2023) </a:t>
                      </a:r>
                    </a:p>
                  </a:txBody>
                  <a:tcPr marL="0" marR="0" marT="535356" marB="0" horzOverflow="overflow">
                    <a:lnL>
                      <a:noFill/>
                    </a:lnL>
                    <a:lnR>
                      <a:noFill/>
                    </a:lnR>
                    <a:lnT>
                      <a:noFill/>
                    </a:lnT>
                    <a:lnB>
                      <a:noFill/>
                    </a:lnB>
                    <a:lnTlToBr>
                      <a:noFill/>
                    </a:lnTlToBr>
                    <a:lnBlToTr>
                      <a:noFill/>
                    </a:lnBlToTr>
                    <a:solidFill>
                      <a:srgbClr val="C0C0C0"/>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3114162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input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Parties</a:t>
            </a:r>
            <a:endParaRPr lang="en-US" dirty="0"/>
          </a:p>
          <a:p>
            <a:r>
              <a:rPr lang="en-US" dirty="0"/>
              <a:t>IPCC  </a:t>
            </a:r>
          </a:p>
          <a:p>
            <a:r>
              <a:rPr lang="en-US" dirty="0"/>
              <a:t>SBs, other PA and UNFCCC bodies</a:t>
            </a:r>
          </a:p>
          <a:p>
            <a:r>
              <a:rPr lang="en-US" dirty="0"/>
              <a:t>Secretariat</a:t>
            </a:r>
          </a:p>
          <a:p>
            <a:r>
              <a:rPr lang="en-US" dirty="0"/>
              <a:t>UN agencies and other international </a:t>
            </a:r>
            <a:r>
              <a:rPr lang="en-US" dirty="0" err="1"/>
              <a:t>organisations</a:t>
            </a:r>
            <a:endParaRPr lang="en-US" dirty="0"/>
          </a:p>
          <a:p>
            <a:r>
              <a:rPr lang="en-US" dirty="0"/>
              <a:t>Regional groups and institutions</a:t>
            </a:r>
          </a:p>
          <a:p>
            <a:r>
              <a:rPr lang="en-US" dirty="0"/>
              <a:t>Non-Party stakeholders</a:t>
            </a:r>
          </a:p>
          <a:p>
            <a:r>
              <a:rPr lang="en-US" dirty="0"/>
              <a:t>UNFCCC observer </a:t>
            </a:r>
            <a:r>
              <a:rPr lang="en-US" dirty="0" err="1"/>
              <a:t>organisations</a:t>
            </a:r>
            <a:endParaRPr lang="en-US" dirty="0"/>
          </a:p>
          <a:p>
            <a:endParaRPr lang="en-US" dirty="0"/>
          </a:p>
        </p:txBody>
      </p:sp>
    </p:spTree>
    <p:extLst>
      <p:ext uri="{BB962C8B-B14F-4D97-AF65-F5344CB8AC3E}">
        <p14:creationId xmlns:p14="http://schemas.microsoft.com/office/powerpoint/2010/main" val="32800622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information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GHG emissions and mitigation</a:t>
            </a:r>
          </a:p>
          <a:p>
            <a:r>
              <a:rPr lang="en-US" dirty="0"/>
              <a:t>NDCs: effect and implementation progress</a:t>
            </a:r>
          </a:p>
          <a:p>
            <a:r>
              <a:rPr lang="en-US" dirty="0"/>
              <a:t>State of adaptation</a:t>
            </a:r>
          </a:p>
          <a:p>
            <a:r>
              <a:rPr lang="en-US" dirty="0"/>
              <a:t>Finance flows</a:t>
            </a:r>
          </a:p>
          <a:p>
            <a:r>
              <a:rPr lang="en-US" dirty="0"/>
              <a:t>Loss and damage</a:t>
            </a:r>
          </a:p>
          <a:p>
            <a:r>
              <a:rPr lang="en-US" dirty="0"/>
              <a:t>Barriers and challenges faced by developing countries</a:t>
            </a:r>
          </a:p>
          <a:p>
            <a:r>
              <a:rPr lang="en-US" dirty="0"/>
              <a:t>Good practices... on mitigation and adaptation</a:t>
            </a:r>
          </a:p>
          <a:p>
            <a:r>
              <a:rPr lang="en-US" dirty="0"/>
              <a:t>Fairness considerations</a:t>
            </a:r>
          </a:p>
          <a:p>
            <a:endParaRPr lang="en-US" dirty="0"/>
          </a:p>
        </p:txBody>
      </p:sp>
    </p:spTree>
    <p:extLst>
      <p:ext uri="{BB962C8B-B14F-4D97-AF65-F5344CB8AC3E}">
        <p14:creationId xmlns:p14="http://schemas.microsoft.com/office/powerpoint/2010/main" val="37633775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Technical assessment – stage 2</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Take </a:t>
            </a:r>
            <a:r>
              <a:rPr lang="en-US" dirty="0"/>
              <a:t>stock of implementation</a:t>
            </a:r>
          </a:p>
          <a:p>
            <a:r>
              <a:rPr lang="en-US" dirty="0"/>
              <a:t>Assess collective progress</a:t>
            </a:r>
          </a:p>
          <a:p>
            <a:r>
              <a:rPr lang="en-US" dirty="0"/>
              <a:t>Identify opportunities for enhanced action and </a:t>
            </a:r>
            <a:r>
              <a:rPr lang="en-US" dirty="0" smtClean="0"/>
              <a:t>support</a:t>
            </a:r>
            <a:endParaRPr lang="en-US" dirty="0"/>
          </a:p>
          <a:p>
            <a:r>
              <a:rPr lang="en-US" dirty="0"/>
              <a:t>SBSTA-IPCC scientific and technical exchange and joint working </a:t>
            </a:r>
            <a:r>
              <a:rPr lang="en-US" dirty="0" smtClean="0"/>
              <a:t>group</a:t>
            </a:r>
            <a:endParaRPr lang="en-US" dirty="0"/>
          </a:p>
          <a:p>
            <a:r>
              <a:rPr lang="en-US" dirty="0"/>
              <a:t>Technical dialogue between Parties</a:t>
            </a:r>
          </a:p>
          <a:p>
            <a:endParaRPr lang="en-US" dirty="0"/>
          </a:p>
        </p:txBody>
      </p:sp>
    </p:spTree>
    <p:extLst>
      <p:ext uri="{BB962C8B-B14F-4D97-AF65-F5344CB8AC3E}">
        <p14:creationId xmlns:p14="http://schemas.microsoft.com/office/powerpoint/2010/main" val="37466933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 of output - stage 3</a:t>
            </a:r>
            <a:endParaRPr lang="en-US" dirty="0"/>
          </a:p>
        </p:txBody>
      </p:sp>
      <p:sp>
        <p:nvSpPr>
          <p:cNvPr id="3" name="Content Placeholder 2"/>
          <p:cNvSpPr>
            <a:spLocks noGrp="1"/>
          </p:cNvSpPr>
          <p:nvPr>
            <p:ph idx="1"/>
          </p:nvPr>
        </p:nvSpPr>
        <p:spPr/>
        <p:txBody>
          <a:bodyPr>
            <a:normAutofit/>
          </a:bodyPr>
          <a:lstStyle/>
          <a:p>
            <a:r>
              <a:rPr lang="en-US" dirty="0" smtClean="0"/>
              <a:t>Findings </a:t>
            </a:r>
            <a:r>
              <a:rPr lang="en-US" dirty="0"/>
              <a:t>of TA presented and implications discussed by Parties at high-level </a:t>
            </a:r>
            <a:r>
              <a:rPr lang="en-US" dirty="0" smtClean="0"/>
              <a:t>events</a:t>
            </a:r>
            <a:endParaRPr lang="en-US" dirty="0"/>
          </a:p>
          <a:p>
            <a:r>
              <a:rPr lang="en-US" dirty="0"/>
              <a:t>Outputs should:</a:t>
            </a:r>
          </a:p>
          <a:p>
            <a:pPr lvl="1"/>
            <a:r>
              <a:rPr lang="en-US" dirty="0"/>
              <a:t>identify opportunities and challenges</a:t>
            </a:r>
          </a:p>
          <a:p>
            <a:pPr lvl="1"/>
            <a:r>
              <a:rPr lang="en-US" dirty="0" smtClean="0"/>
              <a:t>Summarize </a:t>
            </a:r>
            <a:r>
              <a:rPr lang="en-US" dirty="0"/>
              <a:t>key political messages</a:t>
            </a:r>
          </a:p>
          <a:p>
            <a:pPr lvl="1"/>
            <a:r>
              <a:rPr lang="en-US" dirty="0" smtClean="0"/>
              <a:t>Be referenced </a:t>
            </a:r>
            <a:r>
              <a:rPr lang="en-US" dirty="0"/>
              <a:t>in a CMA decision and/or declaration</a:t>
            </a:r>
          </a:p>
          <a:p>
            <a:endParaRPr lang="en-US" dirty="0"/>
          </a:p>
          <a:p>
            <a:endParaRPr lang="en-US" dirty="0"/>
          </a:p>
        </p:txBody>
      </p:sp>
    </p:spTree>
    <p:extLst>
      <p:ext uri="{BB962C8B-B14F-4D97-AF65-F5344CB8AC3E}">
        <p14:creationId xmlns:p14="http://schemas.microsoft.com/office/powerpoint/2010/main" val="40589230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
            </a:r>
            <a:r>
              <a:rPr lang="en-US" dirty="0" smtClean="0"/>
              <a:t>imitations</a:t>
            </a:r>
            <a:endParaRPr lang="en-US" dirty="0"/>
          </a:p>
        </p:txBody>
      </p:sp>
      <p:sp>
        <p:nvSpPr>
          <p:cNvPr id="3" name="Content Placeholder 2"/>
          <p:cNvSpPr>
            <a:spLocks noGrp="1"/>
          </p:cNvSpPr>
          <p:nvPr>
            <p:ph idx="1"/>
          </p:nvPr>
        </p:nvSpPr>
        <p:spPr/>
        <p:txBody>
          <a:bodyPr>
            <a:normAutofit/>
          </a:bodyPr>
          <a:lstStyle/>
          <a:p>
            <a:r>
              <a:rPr lang="en-US" dirty="0"/>
              <a:t>H</a:t>
            </a:r>
            <a:r>
              <a:rPr lang="en-US" dirty="0" smtClean="0"/>
              <a:t>ave </a:t>
            </a:r>
            <a:r>
              <a:rPr lang="en-US" dirty="0"/>
              <a:t>no individual Party focus</a:t>
            </a:r>
          </a:p>
          <a:p>
            <a:r>
              <a:rPr lang="en-US" dirty="0"/>
              <a:t>I</a:t>
            </a:r>
            <a:r>
              <a:rPr lang="en-US" dirty="0" smtClean="0"/>
              <a:t>nclude </a:t>
            </a:r>
            <a:r>
              <a:rPr lang="en-US" dirty="0"/>
              <a:t>non-policy prescriptive consideration of collective progress</a:t>
            </a:r>
          </a:p>
          <a:p>
            <a:r>
              <a:rPr lang="en-US" dirty="0"/>
              <a:t>No guaranteed CMA decision</a:t>
            </a:r>
          </a:p>
          <a:p>
            <a:r>
              <a:rPr lang="en-US" dirty="0"/>
              <a:t>Reduced effectiveness given common time frames will only be applied from 2031</a:t>
            </a:r>
          </a:p>
          <a:p>
            <a:endParaRPr lang="en-US" dirty="0"/>
          </a:p>
          <a:p>
            <a:endParaRPr lang="en-US" dirty="0"/>
          </a:p>
        </p:txBody>
      </p:sp>
    </p:spTree>
    <p:extLst>
      <p:ext uri="{BB962C8B-B14F-4D97-AF65-F5344CB8AC3E}">
        <p14:creationId xmlns:p14="http://schemas.microsoft.com/office/powerpoint/2010/main" val="23384401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Art.15</a:t>
            </a:r>
            <a:endParaRPr lang="en-US" dirty="0"/>
          </a:p>
        </p:txBody>
      </p:sp>
      <p:sp>
        <p:nvSpPr>
          <p:cNvPr id="3" name="Content Placeholder 2"/>
          <p:cNvSpPr>
            <a:spLocks noGrp="1"/>
          </p:cNvSpPr>
          <p:nvPr>
            <p:ph idx="1"/>
          </p:nvPr>
        </p:nvSpPr>
        <p:spPr/>
        <p:txBody>
          <a:bodyPr/>
          <a:lstStyle/>
          <a:p>
            <a: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Gill Sans MT" charset="0"/>
              </a:rPr>
              <a:t>Mechanism to facilitate implementation and promote compliance established</a:t>
            </a:r>
          </a:p>
          <a:p>
            <a: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Gill Sans MT" charset="0"/>
              </a:rPr>
              <a:t>Committee of 12 experts (Decision 1/CP.21, para.102)</a:t>
            </a:r>
          </a:p>
          <a:p>
            <a: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Gill Sans MT" charset="0"/>
              </a:rPr>
              <a:t>Facilitative, transparent, non-adversarial and non-punitive</a:t>
            </a:r>
          </a:p>
          <a:p>
            <a: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Gill Sans MT" charset="0"/>
              </a:rPr>
              <a:t>Not “address cases of non-compliance”</a:t>
            </a:r>
          </a:p>
          <a:p>
            <a: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Gill Sans MT" charset="0"/>
              </a:rPr>
              <a:t>Modalities and procedures</a:t>
            </a:r>
            <a:r>
              <a:rPr lang="en-GB" sz="2800" dirty="0">
                <a:solidFill>
                  <a:srgbClr val="000000"/>
                </a:solidFill>
                <a:latin typeface="Gill Sans MT" charset="0"/>
              </a:rPr>
              <a:t> </a:t>
            </a:r>
          </a:p>
          <a:p>
            <a:endParaRPr lang="en-US" dirty="0"/>
          </a:p>
        </p:txBody>
      </p:sp>
    </p:spTree>
    <p:extLst>
      <p:ext uri="{BB962C8B-B14F-4D97-AF65-F5344CB8AC3E}">
        <p14:creationId xmlns:p14="http://schemas.microsoft.com/office/powerpoint/2010/main" val="26936944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AutoShape 4"/>
          <p:cNvSpPr>
            <a:spLocks noChangeArrowheads="1"/>
          </p:cNvSpPr>
          <p:nvPr/>
        </p:nvSpPr>
        <p:spPr bwMode="auto">
          <a:xfrm>
            <a:off x="1129631" y="1079503"/>
            <a:ext cx="5847412" cy="4392613"/>
          </a:xfrm>
          <a:prstGeom prst="rightArrow">
            <a:avLst>
              <a:gd name="adj1" fmla="val 50000"/>
              <a:gd name="adj2" fmla="val 36059"/>
            </a:avLst>
          </a:prstGeom>
          <a:solidFill>
            <a:srgbClr val="944794"/>
          </a:solidFill>
          <a:ln w="9360" cap="sq">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4341" name="AutoShape 5"/>
          <p:cNvSpPr>
            <a:spLocks noChangeArrowheads="1"/>
          </p:cNvSpPr>
          <p:nvPr/>
        </p:nvSpPr>
        <p:spPr bwMode="auto">
          <a:xfrm>
            <a:off x="797042" y="2376491"/>
            <a:ext cx="1595549" cy="1800225"/>
          </a:xfrm>
          <a:prstGeom prst="roundRect">
            <a:avLst>
              <a:gd name="adj" fmla="val 16667"/>
            </a:avLst>
          </a:prstGeom>
          <a:solidFill>
            <a:srgbClr val="C0C0C0"/>
          </a:solidFill>
          <a:ln w="9360" cap="sq">
            <a:solidFill>
              <a:srgbClr val="80808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solidFill>
                  <a:srgbClr val="000000"/>
                </a:solidFill>
                <a:latin typeface="Gill Sans" charset="0"/>
              </a:rPr>
              <a:t>Commitment</a:t>
            </a:r>
          </a:p>
        </p:txBody>
      </p:sp>
      <p:sp>
        <p:nvSpPr>
          <p:cNvPr id="14342" name="AutoShape 6"/>
          <p:cNvSpPr>
            <a:spLocks noChangeArrowheads="1"/>
          </p:cNvSpPr>
          <p:nvPr/>
        </p:nvSpPr>
        <p:spPr bwMode="auto">
          <a:xfrm>
            <a:off x="2657782" y="2376491"/>
            <a:ext cx="1595549" cy="1800225"/>
          </a:xfrm>
          <a:prstGeom prst="roundRect">
            <a:avLst>
              <a:gd name="adj" fmla="val 16667"/>
            </a:avLst>
          </a:prstGeom>
          <a:solidFill>
            <a:srgbClr val="C0C0C0"/>
          </a:solidFill>
          <a:ln w="9360" cap="sq">
            <a:solidFill>
              <a:srgbClr val="80808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Gill Sans" charset="0"/>
              </a:rPr>
              <a:t>Measuring</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Gill Sans" charset="0"/>
              </a:rPr>
              <a:t>Reporting</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solidFill>
                  <a:srgbClr val="000000"/>
                </a:solidFill>
                <a:latin typeface="Gill Sans" charset="0"/>
              </a:rPr>
              <a:t>Verification</a:t>
            </a:r>
          </a:p>
        </p:txBody>
      </p:sp>
      <p:sp>
        <p:nvSpPr>
          <p:cNvPr id="14343" name="AutoShape 7"/>
          <p:cNvSpPr>
            <a:spLocks noChangeArrowheads="1"/>
          </p:cNvSpPr>
          <p:nvPr/>
        </p:nvSpPr>
        <p:spPr bwMode="auto">
          <a:xfrm>
            <a:off x="4185935" y="2376491"/>
            <a:ext cx="1595548" cy="1800225"/>
          </a:xfrm>
          <a:prstGeom prst="roundRect">
            <a:avLst>
              <a:gd name="adj" fmla="val 16667"/>
            </a:avLst>
          </a:prstGeom>
          <a:solidFill>
            <a:srgbClr val="C0C0C0"/>
          </a:solidFill>
          <a:ln w="9360" cap="sq">
            <a:solidFill>
              <a:srgbClr val="80808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Gill Sans" charset="0"/>
              </a:rPr>
              <a:t>Facilitating</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solidFill>
                  <a:srgbClr val="000000"/>
                </a:solidFill>
                <a:latin typeface="Gill Sans" charset="0"/>
              </a:rPr>
              <a:t>compliance</a:t>
            </a:r>
          </a:p>
        </p:txBody>
      </p:sp>
      <p:sp>
        <p:nvSpPr>
          <p:cNvPr id="14344" name="AutoShape 8"/>
          <p:cNvSpPr>
            <a:spLocks noChangeArrowheads="1"/>
          </p:cNvSpPr>
          <p:nvPr/>
        </p:nvSpPr>
        <p:spPr bwMode="auto">
          <a:xfrm>
            <a:off x="5648154" y="2376491"/>
            <a:ext cx="1595548" cy="1800225"/>
          </a:xfrm>
          <a:prstGeom prst="roundRect">
            <a:avLst>
              <a:gd name="adj" fmla="val 16667"/>
            </a:avLst>
          </a:prstGeom>
          <a:solidFill>
            <a:srgbClr val="C0C0C0"/>
          </a:solidFill>
          <a:ln w="9360" cap="sq">
            <a:solidFill>
              <a:srgbClr val="80808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solidFill>
                  <a:srgbClr val="000000"/>
                </a:solidFill>
                <a:latin typeface="Gill Sans" charset="0"/>
              </a:rPr>
              <a:t>Enforcement</a:t>
            </a:r>
          </a:p>
        </p:txBody>
      </p:sp>
    </p:spTree>
    <p:extLst>
      <p:ext uri="{BB962C8B-B14F-4D97-AF65-F5344CB8AC3E}">
        <p14:creationId xmlns:p14="http://schemas.microsoft.com/office/powerpoint/2010/main" val="271588465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Screen Shot 2018-03-29 at 12.50.12.png"/>
          <p:cNvPicPr>
            <a:picLocks noChangeAspect="1"/>
          </p:cNvPicPr>
          <p:nvPr/>
        </p:nvPicPr>
        <p:blipFill>
          <a:blip r:embed="rId2">
            <a:extLst>
              <a:ext uri="{28A0092B-C50C-407E-A947-70E740481C1C}">
                <a14:useLocalDpi xmlns:a14="http://schemas.microsoft.com/office/drawing/2010/main" val="0"/>
              </a:ext>
            </a:extLst>
          </a:blip>
          <a:srcRect r="11545"/>
          <a:stretch>
            <a:fillRect/>
          </a:stretch>
        </p:blipFill>
        <p:spPr bwMode="auto">
          <a:xfrm>
            <a:off x="0" y="668338"/>
            <a:ext cx="9144000"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46514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COP24</a:t>
            </a:r>
            <a:endParaRPr lang="en-US" dirty="0"/>
          </a:p>
        </p:txBody>
      </p:sp>
      <p:sp>
        <p:nvSpPr>
          <p:cNvPr id="3" name="Content Placeholder 2"/>
          <p:cNvSpPr>
            <a:spLocks noGrp="1"/>
          </p:cNvSpPr>
          <p:nvPr>
            <p:ph idx="1"/>
          </p:nvPr>
        </p:nvSpPr>
        <p:spPr/>
        <p:txBody>
          <a:bodyPr>
            <a:normAutofit fontScale="77500" lnSpcReduction="20000"/>
          </a:bodyPr>
          <a:lstStyle/>
          <a:p>
            <a:r>
              <a:rPr lang="en-US" dirty="0"/>
              <a:t>Self referral</a:t>
            </a:r>
          </a:p>
          <a:p>
            <a:r>
              <a:rPr lang="en-US" dirty="0"/>
              <a:t>Committee can initiate consideration of a Party's compliance with the legally binding reporting requirements (“if” not “how”)</a:t>
            </a:r>
          </a:p>
          <a:p>
            <a:r>
              <a:rPr lang="en-US" dirty="0"/>
              <a:t>Committee may initiate consideration of significant and persistent inconsistencies with the Transparency Framework's MPGs with consent of party</a:t>
            </a:r>
          </a:p>
          <a:p>
            <a:r>
              <a:rPr lang="en-US" dirty="0"/>
              <a:t>Committee can bring systemic issues faced by a number of parties to the attention of the CMA – without singling out individual party</a:t>
            </a:r>
          </a:p>
          <a:p>
            <a:r>
              <a:rPr lang="en-US" dirty="0"/>
              <a:t>Committee to develop its rules of procedure</a:t>
            </a:r>
          </a:p>
          <a:p>
            <a:r>
              <a:rPr lang="en-US" dirty="0"/>
              <a:t>Modalities and procedures for Committee to be reviewed at CMA 7 in 2024</a:t>
            </a:r>
          </a:p>
          <a:p>
            <a:endParaRPr lang="en-US" dirty="0"/>
          </a:p>
        </p:txBody>
      </p:sp>
    </p:spTree>
    <p:extLst>
      <p:ext uri="{BB962C8B-B14F-4D97-AF65-F5344CB8AC3E}">
        <p14:creationId xmlns:p14="http://schemas.microsoft.com/office/powerpoint/2010/main" val="19758663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Modalities &amp; procedures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Measures and outputs (IV. of the modalities)</a:t>
            </a:r>
            <a:r>
              <a:rPr lang="en-US" dirty="0" smtClean="0"/>
              <a:t>:</a:t>
            </a:r>
            <a:endParaRPr lang="en-US" dirty="0"/>
          </a:p>
          <a:p>
            <a:r>
              <a:rPr lang="en-US" dirty="0"/>
              <a:t>Dialogue</a:t>
            </a:r>
          </a:p>
          <a:p>
            <a:r>
              <a:rPr lang="en-US" dirty="0"/>
              <a:t>Assistance to engage with finance, technology and capacity-building bodies</a:t>
            </a:r>
          </a:p>
          <a:p>
            <a:r>
              <a:rPr lang="en-US" dirty="0"/>
              <a:t>Findings of fact</a:t>
            </a:r>
          </a:p>
          <a:p>
            <a:r>
              <a:rPr lang="en-US" dirty="0"/>
              <a:t>Recommendations</a:t>
            </a:r>
          </a:p>
          <a:p>
            <a:r>
              <a:rPr lang="en-US" dirty="0"/>
              <a:t>Recommend and assist in developing an action plan</a:t>
            </a:r>
          </a:p>
          <a:p>
            <a:endParaRPr lang="en-US" dirty="0"/>
          </a:p>
          <a:p>
            <a:pPr marL="0" indent="0">
              <a:buNone/>
            </a:pPr>
            <a:r>
              <a:rPr lang="en-US" dirty="0"/>
              <a:t>Special considerations</a:t>
            </a:r>
            <a:r>
              <a:rPr lang="en-US" dirty="0" smtClean="0"/>
              <a:t>:</a:t>
            </a:r>
            <a:endParaRPr lang="en-US" dirty="0"/>
          </a:p>
          <a:p>
            <a:r>
              <a:rPr lang="en-US" dirty="0"/>
              <a:t>national capabilities and circumstances</a:t>
            </a:r>
          </a:p>
          <a:p>
            <a:r>
              <a:rPr lang="en-US" dirty="0"/>
              <a:t>engage constructively and consult at all stages</a:t>
            </a:r>
          </a:p>
          <a:p>
            <a:r>
              <a:rPr lang="en-US" dirty="0"/>
              <a:t>special circumstances of SIDS and LDCs</a:t>
            </a:r>
          </a:p>
          <a:p>
            <a:endParaRPr lang="en-US" dirty="0"/>
          </a:p>
        </p:txBody>
      </p:sp>
    </p:spTree>
    <p:extLst>
      <p:ext uri="{BB962C8B-B14F-4D97-AF65-F5344CB8AC3E}">
        <p14:creationId xmlns:p14="http://schemas.microsoft.com/office/powerpoint/2010/main" val="36984135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dirty="0" smtClean="0"/>
              <a:t>Institutional arrangements</a:t>
            </a:r>
            <a:endParaRPr lang="en-US" dirty="0"/>
          </a:p>
        </p:txBody>
      </p:sp>
      <p:sp>
        <p:nvSpPr>
          <p:cNvPr id="79874" name="Content Placeholder 2"/>
          <p:cNvSpPr>
            <a:spLocks noGrp="1"/>
          </p:cNvSpPr>
          <p:nvPr>
            <p:ph idx="1"/>
          </p:nvPr>
        </p:nvSpPr>
        <p:spPr/>
        <p:txBody>
          <a:bodyPr>
            <a:normAutofit fontScale="92500" lnSpcReduction="10000"/>
          </a:bodyPr>
          <a:lstStyle/>
          <a:p>
            <a:r>
              <a:rPr lang="en-US" dirty="0" smtClean="0"/>
              <a:t>The Conference of the Parties serving as the Meeting of the Parties to the Paris Agreement (CMA) will be the main governing body</a:t>
            </a:r>
          </a:p>
          <a:p>
            <a:r>
              <a:rPr lang="en-US" dirty="0" smtClean="0"/>
              <a:t>SBI and SBSTA will continue to serve the Paris Agreement and the CMA may establish additional subsidiary bodies</a:t>
            </a:r>
          </a:p>
          <a:p>
            <a:r>
              <a:rPr lang="en-US" dirty="0" smtClean="0"/>
              <a:t>Secretariat</a:t>
            </a:r>
          </a:p>
          <a:p>
            <a:r>
              <a:rPr lang="en-US" dirty="0" smtClean="0"/>
              <a:t>Compliance Committee, Capacity Building Committee, Adaptation Fund Board, Executive Committee WIM etc.</a:t>
            </a:r>
          </a:p>
          <a:p>
            <a:endParaRPr lang="en-US" dirty="0"/>
          </a:p>
        </p:txBody>
      </p:sp>
    </p:spTree>
    <p:extLst>
      <p:ext uri="{BB962C8B-B14F-4D97-AF65-F5344CB8AC3E}">
        <p14:creationId xmlns:p14="http://schemas.microsoft.com/office/powerpoint/2010/main" val="86456942"/>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GB" dirty="0">
                <a:latin typeface="Calibri" charset="0"/>
              </a:rPr>
              <a:t>PA implementation</a:t>
            </a:r>
          </a:p>
        </p:txBody>
      </p:sp>
      <p:sp>
        <p:nvSpPr>
          <p:cNvPr id="144387" name="Content Placeholder 2"/>
          <p:cNvSpPr>
            <a:spLocks noGrp="1"/>
          </p:cNvSpPr>
          <p:nvPr>
            <p:ph idx="1"/>
          </p:nvPr>
        </p:nvSpPr>
        <p:spPr/>
        <p:txBody>
          <a:bodyPr>
            <a:normAutofit fontScale="92500"/>
          </a:bodyPr>
          <a:lstStyle/>
          <a:p>
            <a:r>
              <a:rPr lang="en-GB" sz="2800" dirty="0" smtClean="0">
                <a:latin typeface="Calibri" charset="0"/>
              </a:rPr>
              <a:t>Further rules at international level (e.g. features, timeframes, markets, capacity building, common tables)</a:t>
            </a:r>
          </a:p>
          <a:p>
            <a:r>
              <a:rPr lang="en-GB" sz="2800" dirty="0" smtClean="0">
                <a:latin typeface="Calibri" charset="0"/>
              </a:rPr>
              <a:t>Adjustment/communication of 1</a:t>
            </a:r>
            <a:r>
              <a:rPr lang="en-GB" sz="2800" baseline="30000" dirty="0" smtClean="0">
                <a:latin typeface="Calibri" charset="0"/>
              </a:rPr>
              <a:t>st</a:t>
            </a:r>
            <a:r>
              <a:rPr lang="en-GB" sz="2800" dirty="0" smtClean="0">
                <a:latin typeface="Calibri" charset="0"/>
              </a:rPr>
              <a:t> NDC by 2020, then every 5 years</a:t>
            </a:r>
          </a:p>
          <a:p>
            <a:r>
              <a:rPr lang="en-GB" sz="2800" dirty="0" smtClean="0">
                <a:latin typeface="Calibri" charset="0"/>
              </a:rPr>
              <a:t>First transparency/inventory report by 31/12/2024 then every other year</a:t>
            </a:r>
            <a:endParaRPr lang="en-GB" sz="2800" dirty="0">
              <a:latin typeface="Calibri" charset="0"/>
            </a:endParaRPr>
          </a:p>
          <a:p>
            <a:r>
              <a:rPr lang="en-GB" sz="2800" dirty="0">
                <a:latin typeface="Calibri" charset="0"/>
              </a:rPr>
              <a:t>Paris Agreement does not specify how parties are to implement their </a:t>
            </a:r>
            <a:r>
              <a:rPr lang="en-GB" sz="2800" dirty="0" smtClean="0">
                <a:latin typeface="Calibri" charset="0"/>
              </a:rPr>
              <a:t>NDCs</a:t>
            </a:r>
          </a:p>
          <a:p>
            <a:r>
              <a:rPr lang="en-GB" sz="2800" dirty="0" smtClean="0">
                <a:latin typeface="Calibri" charset="0"/>
              </a:rPr>
              <a:t>Legislation, regulations, policy, policy instruments, economic tools (taxes), programmes, climate actions etc.</a:t>
            </a:r>
            <a:endParaRPr lang="en-GB" sz="2800" dirty="0">
              <a:latin typeface="Calibri" charset="0"/>
            </a:endParaRPr>
          </a:p>
        </p:txBody>
      </p:sp>
    </p:spTree>
    <p:extLst>
      <p:ext uri="{BB962C8B-B14F-4D97-AF65-F5344CB8AC3E}">
        <p14:creationId xmlns:p14="http://schemas.microsoft.com/office/powerpoint/2010/main" val="3427349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3"/>
          <p:cNvSpPr>
            <a:spLocks noGrp="1"/>
          </p:cNvSpPr>
          <p:nvPr>
            <p:ph type="title"/>
          </p:nvPr>
        </p:nvSpPr>
        <p:spPr/>
        <p:txBody>
          <a:bodyPr/>
          <a:lstStyle/>
          <a:p>
            <a:r>
              <a:rPr lang="en-US" dirty="0" smtClean="0"/>
              <a:t>Paris Agreement</a:t>
            </a:r>
            <a:endParaRPr lang="en-US" dirty="0"/>
          </a:p>
        </p:txBody>
      </p:sp>
      <p:sp>
        <p:nvSpPr>
          <p:cNvPr id="61442" name="Content Placeholder 4"/>
          <p:cNvSpPr>
            <a:spLocks noGrp="1"/>
          </p:cNvSpPr>
          <p:nvPr>
            <p:ph idx="1"/>
          </p:nvPr>
        </p:nvSpPr>
        <p:spPr/>
        <p:txBody>
          <a:bodyPr/>
          <a:lstStyle/>
          <a:p>
            <a:r>
              <a:rPr lang="en-GB" dirty="0" smtClean="0"/>
              <a:t>Adopted in 2015</a:t>
            </a:r>
          </a:p>
          <a:p>
            <a:r>
              <a:rPr lang="en-GB" dirty="0" smtClean="0"/>
              <a:t>Entry into force: 2016</a:t>
            </a:r>
          </a:p>
          <a:p>
            <a:r>
              <a:rPr lang="en-GB" dirty="0" smtClean="0"/>
              <a:t>International (formally binding) treaty building on Copenhagen Accord</a:t>
            </a:r>
          </a:p>
          <a:p>
            <a:r>
              <a:rPr lang="en-US" dirty="0" smtClean="0"/>
              <a:t>Framework agreement</a:t>
            </a:r>
          </a:p>
          <a:p>
            <a:r>
              <a:rPr lang="en-US" dirty="0" smtClean="0"/>
              <a:t>PA work program to develop rules for implementation</a:t>
            </a:r>
            <a:endParaRPr lang="en-US" dirty="0"/>
          </a:p>
        </p:txBody>
      </p:sp>
    </p:spTree>
    <p:extLst>
      <p:ext uri="{BB962C8B-B14F-4D97-AF65-F5344CB8AC3E}">
        <p14:creationId xmlns:p14="http://schemas.microsoft.com/office/powerpoint/2010/main" val="10664356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dirty="0" smtClean="0"/>
              <a:t>Key elements</a:t>
            </a:r>
            <a:endParaRPr lang="en-US" dirty="0"/>
          </a:p>
        </p:txBody>
      </p:sp>
      <p:pic>
        <p:nvPicPr>
          <p:cNvPr id="63491" name="Picture 2" descr="mage result for tour eiffel">
            <a:hlinkClick r:id="rId2"/>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5384" r="5384"/>
          <a:stretch>
            <a:fillRect/>
          </a:stretch>
        </p:blipFill>
        <p:spPr/>
      </p:pic>
      <p:sp>
        <p:nvSpPr>
          <p:cNvPr id="5" name="Content Placeholder 4"/>
          <p:cNvSpPr>
            <a:spLocks noGrp="1"/>
          </p:cNvSpPr>
          <p:nvPr>
            <p:ph sz="half" idx="2"/>
          </p:nvPr>
        </p:nvSpPr>
        <p:spPr/>
        <p:txBody>
          <a:bodyPr>
            <a:normAutofit fontScale="85000" lnSpcReduction="20000"/>
          </a:bodyPr>
          <a:lstStyle/>
          <a:p>
            <a:r>
              <a:rPr lang="en-US" dirty="0" smtClean="0"/>
              <a:t>1.5/2 degree goal</a:t>
            </a:r>
          </a:p>
          <a:p>
            <a:r>
              <a:rPr lang="en-US" dirty="0" smtClean="0"/>
              <a:t>“Bottom up” &amp; voluntary</a:t>
            </a:r>
          </a:p>
          <a:p>
            <a:r>
              <a:rPr lang="en-US" dirty="0" smtClean="0"/>
              <a:t>NDCs</a:t>
            </a:r>
          </a:p>
          <a:p>
            <a:r>
              <a:rPr lang="en-US" dirty="0" smtClean="0"/>
              <a:t>Covers </a:t>
            </a:r>
            <a:r>
              <a:rPr lang="en-US" dirty="0"/>
              <a:t>all “elements” but mitigation </a:t>
            </a:r>
            <a:r>
              <a:rPr lang="en-US" dirty="0" smtClean="0"/>
              <a:t>focused</a:t>
            </a:r>
          </a:p>
          <a:p>
            <a:r>
              <a:rPr lang="en-US" dirty="0"/>
              <a:t>D</a:t>
            </a:r>
            <a:r>
              <a:rPr lang="en-US" dirty="0" smtClean="0"/>
              <a:t>ynamic process for reviewing and increasing ambition of Parties</a:t>
            </a:r>
            <a:r>
              <a:rPr lang="ja-JP" altLang="en-US" dirty="0" smtClean="0"/>
              <a:t>’</a:t>
            </a:r>
            <a:r>
              <a:rPr lang="en-US" dirty="0" smtClean="0"/>
              <a:t> contributions</a:t>
            </a:r>
          </a:p>
          <a:p>
            <a:pPr lvl="1"/>
            <a:r>
              <a:rPr lang="en-US" dirty="0" smtClean="0"/>
              <a:t>Enhanced Transparency Framework</a:t>
            </a:r>
          </a:p>
          <a:p>
            <a:pPr lvl="1"/>
            <a:r>
              <a:rPr lang="en-US" dirty="0" smtClean="0"/>
              <a:t>Global Stocktake</a:t>
            </a:r>
          </a:p>
          <a:p>
            <a:pPr lvl="1"/>
            <a:r>
              <a:rPr lang="en-US" dirty="0" smtClean="0"/>
              <a:t>Facilitating compliance</a:t>
            </a:r>
            <a:endParaRPr lang="en-US" dirty="0"/>
          </a:p>
        </p:txBody>
      </p:sp>
    </p:spTree>
    <p:extLst>
      <p:ext uri="{BB962C8B-B14F-4D97-AF65-F5344CB8AC3E}">
        <p14:creationId xmlns:p14="http://schemas.microsoft.com/office/powerpoint/2010/main" val="2600632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cb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3">
      <a:dk1>
        <a:srgbClr val="1E2860"/>
      </a:dk1>
      <a:lt1>
        <a:srgbClr val="00AED8"/>
      </a:lt1>
      <a:dk2>
        <a:srgbClr val="007BA2"/>
      </a:dk2>
      <a:lt2>
        <a:srgbClr val="E7E6E6"/>
      </a:lt2>
      <a:accent1>
        <a:srgbClr val="00AED8"/>
      </a:accent1>
      <a:accent2>
        <a:srgbClr val="007BA2"/>
      </a:accent2>
      <a:accent3>
        <a:srgbClr val="1E2860"/>
      </a:accent3>
      <a:accent4>
        <a:srgbClr val="E8D300"/>
      </a:accent4>
      <a:accent5>
        <a:srgbClr val="38963C"/>
      </a:accent5>
      <a:accent6>
        <a:srgbClr val="00591E"/>
      </a:accent6>
      <a:hlink>
        <a:srgbClr val="5B453F"/>
      </a:hlink>
      <a:folHlink>
        <a:srgbClr val="87878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3">
      <a:dk1>
        <a:srgbClr val="1E2860"/>
      </a:dk1>
      <a:lt1>
        <a:srgbClr val="00AED8"/>
      </a:lt1>
      <a:dk2>
        <a:srgbClr val="007BA2"/>
      </a:dk2>
      <a:lt2>
        <a:srgbClr val="E7E6E6"/>
      </a:lt2>
      <a:accent1>
        <a:srgbClr val="00AED8"/>
      </a:accent1>
      <a:accent2>
        <a:srgbClr val="007BA2"/>
      </a:accent2>
      <a:accent3>
        <a:srgbClr val="1E2860"/>
      </a:accent3>
      <a:accent4>
        <a:srgbClr val="E8D300"/>
      </a:accent4>
      <a:accent5>
        <a:srgbClr val="38963C"/>
      </a:accent5>
      <a:accent6>
        <a:srgbClr val="00591E"/>
      </a:accent6>
      <a:hlink>
        <a:srgbClr val="5B453F"/>
      </a:hlink>
      <a:folHlink>
        <a:srgbClr val="87878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ecbi.thmx</Template>
  <TotalTime>1811</TotalTime>
  <Words>4492</Words>
  <Application>Microsoft Macintosh PowerPoint</Application>
  <PresentationFormat>On-screen Show (4:3)</PresentationFormat>
  <Paragraphs>511</Paragraphs>
  <Slides>73</Slides>
  <Notes>7</Notes>
  <HiddenSlides>0</HiddenSlides>
  <MMClips>0</MMClips>
  <ScaleCrop>false</ScaleCrop>
  <HeadingPairs>
    <vt:vector size="4" baseType="variant">
      <vt:variant>
        <vt:lpstr>Theme</vt:lpstr>
      </vt:variant>
      <vt:variant>
        <vt:i4>3</vt:i4>
      </vt:variant>
      <vt:variant>
        <vt:lpstr>Slide Titles</vt:lpstr>
      </vt:variant>
      <vt:variant>
        <vt:i4>73</vt:i4>
      </vt:variant>
    </vt:vector>
  </HeadingPairs>
  <TitlesOfParts>
    <vt:vector size="76" baseType="lpstr">
      <vt:lpstr>ecbi</vt:lpstr>
      <vt:lpstr>1_Office Theme</vt:lpstr>
      <vt:lpstr>2_Office Theme</vt:lpstr>
      <vt:lpstr>PowerPoint Presentation</vt:lpstr>
      <vt:lpstr>PowerPoint Presentation</vt:lpstr>
      <vt:lpstr>International fora</vt:lpstr>
      <vt:lpstr>UNFCCC history</vt:lpstr>
      <vt:lpstr>UNFCCC</vt:lpstr>
      <vt:lpstr>Kyoto Protocol</vt:lpstr>
      <vt:lpstr>PowerPoint Presentation</vt:lpstr>
      <vt:lpstr>Paris Agreement</vt:lpstr>
      <vt:lpstr>Key elements</vt:lpstr>
      <vt:lpstr>PA vs. UNFCCC</vt:lpstr>
      <vt:lpstr>PowerPoint Presentation</vt:lpstr>
      <vt:lpstr>COP24 Katowice I</vt:lpstr>
      <vt:lpstr>COP24 Katowice II</vt:lpstr>
      <vt:lpstr>COP24 Katowice III</vt:lpstr>
      <vt:lpstr>IPCC special report on 1.5 degrees</vt:lpstr>
      <vt:lpstr>PowerPoint Presentation</vt:lpstr>
      <vt:lpstr>PowerPoint Presentation</vt:lpstr>
      <vt:lpstr>General part</vt:lpstr>
      <vt:lpstr>Mitigation and adaptation</vt:lpstr>
      <vt:lpstr>Mitigation (Art.4)</vt:lpstr>
      <vt:lpstr>Mitigation (Art.4)</vt:lpstr>
      <vt:lpstr>Mitigation (Arts.5 &amp; 6)</vt:lpstr>
      <vt:lpstr>COP24 - Rulebook</vt:lpstr>
      <vt:lpstr>Art.6 – pending issues</vt:lpstr>
      <vt:lpstr>National commitments</vt:lpstr>
      <vt:lpstr>Law and policy implications?</vt:lpstr>
      <vt:lpstr>Carbon markets</vt:lpstr>
      <vt:lpstr>Adaptation (Art.7)</vt:lpstr>
      <vt:lpstr>COP24</vt:lpstr>
      <vt:lpstr>Adaptation Communication</vt:lpstr>
      <vt:lpstr>Law and policy implications?</vt:lpstr>
      <vt:lpstr>Loss &amp; damage</vt:lpstr>
      <vt:lpstr>PowerPoint Presentation</vt:lpstr>
      <vt:lpstr>PowerPoint Presentation</vt:lpstr>
      <vt:lpstr>Loss &amp; damage (Art.8)</vt:lpstr>
      <vt:lpstr>Compensation &amp; liability?</vt:lpstr>
      <vt:lpstr>Palau initiative</vt:lpstr>
      <vt:lpstr>Means of implementation and support</vt:lpstr>
      <vt:lpstr>Finance (Art.9)</vt:lpstr>
      <vt:lpstr>COP24</vt:lpstr>
      <vt:lpstr>Sources of climate finance</vt:lpstr>
      <vt:lpstr>Domestic law and policy</vt:lpstr>
      <vt:lpstr>Technology (Art.10)</vt:lpstr>
      <vt:lpstr>National implications</vt:lpstr>
      <vt:lpstr>Capacity building (Art.11)</vt:lpstr>
      <vt:lpstr>Education &amp; awareness raising (Art.12)</vt:lpstr>
      <vt:lpstr>Reporting and compliance</vt:lpstr>
      <vt:lpstr>Reporting and compliance</vt:lpstr>
      <vt:lpstr>Why?</vt:lpstr>
      <vt:lpstr>What?</vt:lpstr>
      <vt:lpstr>Transparency Framework (Art.13)</vt:lpstr>
      <vt:lpstr>Art.13 cont.</vt:lpstr>
      <vt:lpstr>COP24</vt:lpstr>
      <vt:lpstr>MPGs</vt:lpstr>
      <vt:lpstr>PowerPoint Presentation</vt:lpstr>
      <vt:lpstr>PowerPoint Presentation</vt:lpstr>
      <vt:lpstr>National implications</vt:lpstr>
      <vt:lpstr>Reporting and compliance framework</vt:lpstr>
      <vt:lpstr>Global stocktake (Art.14)</vt:lpstr>
      <vt:lpstr>Global stocktake (Art.14)</vt:lpstr>
      <vt:lpstr>COP24</vt:lpstr>
      <vt:lpstr>PowerPoint Presentation</vt:lpstr>
      <vt:lpstr>Sources of input</vt:lpstr>
      <vt:lpstr>Type of information</vt:lpstr>
      <vt:lpstr> Technical assessment – stage 2 </vt:lpstr>
      <vt:lpstr>Consideration of output - stage 3</vt:lpstr>
      <vt:lpstr>Limitations</vt:lpstr>
      <vt:lpstr>Art.15</vt:lpstr>
      <vt:lpstr>PowerPoint Presentation</vt:lpstr>
      <vt:lpstr>COP24</vt:lpstr>
      <vt:lpstr>Modalities &amp; procedures</vt:lpstr>
      <vt:lpstr>Institutional arrangements</vt:lpstr>
      <vt:lpstr>PA implementation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ellena</dc:creator>
  <cp:lastModifiedBy>Pascale</cp:lastModifiedBy>
  <cp:revision>118</cp:revision>
  <dcterms:created xsi:type="dcterms:W3CDTF">2019-02-25T10:59:04Z</dcterms:created>
  <dcterms:modified xsi:type="dcterms:W3CDTF">2019-10-21T16:20:13Z</dcterms:modified>
</cp:coreProperties>
</file>